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7c74574366_1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c74574366_1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c74574366_1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c74574366_1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c80dbfa8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c80dbfa8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c80dbfa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c80dbfa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c74574366_1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c74574366_1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c74574366_1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c74574366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c74574366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c74574366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c74574366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c74574366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c74574366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c74574366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c74574366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c74574366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c74574366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c74574366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7c74574366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7c74574366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c74574366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c74574366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c74574366_1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c74574366_1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7c74574366_1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c74574366_1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7c74574366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c74574366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c74574366_1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c74574366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c74574366_1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c74574366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7c74574366_1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c74574366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7c74574366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c74574366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7c74574366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c74574366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7c74574366_1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7c74574366_1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7c74574366_1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c74574366_1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c74574366_1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c74574366_1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c74574366_1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c74574366_1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7c74574366_1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c74574366_1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c74574366_1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c74574366_1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c74574366_1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c74574366_1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c74574366_1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c74574366_1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c74574366_1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c74574366_1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c74574366_1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c74574366_1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c74574366_1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c74574366_1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7c74574366_1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c74574366_1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7c74574366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c74574366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23.jpg"/><Relationship Id="rId5"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91575"/>
            <a:ext cx="8520600" cy="105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Beginning Beekeeping</a:t>
            </a:r>
            <a:endParaRPr/>
          </a:p>
        </p:txBody>
      </p:sp>
      <p:sp>
        <p:nvSpPr>
          <p:cNvPr id="55" name="Google Shape;55;p13"/>
          <p:cNvSpPr txBox="1"/>
          <p:nvPr>
            <p:ph idx="1" type="subTitle"/>
          </p:nvPr>
        </p:nvSpPr>
        <p:spPr>
          <a:xfrm>
            <a:off x="311700" y="2462975"/>
            <a:ext cx="8520600" cy="168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How to Survive Your First Week</a:t>
            </a:r>
            <a:endParaRPr>
              <a:solidFill>
                <a:srgbClr val="000000"/>
              </a:solidFill>
            </a:endParaRPr>
          </a:p>
          <a:p>
            <a:pPr indent="0" lvl="0" marL="0" rtl="0" algn="ctr">
              <a:spcBef>
                <a:spcPts val="0"/>
              </a:spcBef>
              <a:spcAft>
                <a:spcPts val="0"/>
              </a:spcAft>
              <a:buNone/>
            </a:pPr>
            <a:r>
              <a:t/>
            </a:r>
            <a:endParaRPr>
              <a:solidFill>
                <a:srgbClr val="000000"/>
              </a:solidFill>
            </a:endParaRPr>
          </a:p>
          <a:p>
            <a:pPr indent="0" lvl="0" marL="0" rtl="0" algn="ctr">
              <a:spcBef>
                <a:spcPts val="0"/>
              </a:spcBef>
              <a:spcAft>
                <a:spcPts val="0"/>
              </a:spcAft>
              <a:buNone/>
            </a:pPr>
            <a:r>
              <a:rPr lang="en">
                <a:solidFill>
                  <a:srgbClr val="000000"/>
                </a:solidFill>
              </a:rPr>
              <a:t>By Tim</a:t>
            </a:r>
            <a:endParaRPr>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ph idx="1" type="body"/>
          </p:nvPr>
        </p:nvSpPr>
        <p:spPr>
          <a:xfrm>
            <a:off x="284850" y="794525"/>
            <a:ext cx="4342200" cy="410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Pros: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Removable frames make inspections/ manipulations much easier.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Standardized sizes widely available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Larger box size provides plenty of room for colony growth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High density polystyrene helps the colony retain heat.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When full of honey, Langstroth boxes are heavy</a:t>
            </a:r>
            <a:r>
              <a:rPr lang="en">
                <a:solidFill>
                  <a:schemeClr val="dk1"/>
                </a:solidFill>
              </a:rPr>
              <a:t> (60-90 lbs).   </a:t>
            </a:r>
            <a:r>
              <a:rPr lang="en"/>
              <a:t>     </a:t>
            </a:r>
            <a:endParaRPr/>
          </a:p>
        </p:txBody>
      </p:sp>
      <p:pic>
        <p:nvPicPr>
          <p:cNvPr id="115" name="Google Shape;115;p22"/>
          <p:cNvPicPr preferRelativeResize="0"/>
          <p:nvPr/>
        </p:nvPicPr>
        <p:blipFill rotWithShape="1">
          <a:blip r:embed="rId3">
            <a:alphaModFix/>
          </a:blip>
          <a:srcRect b="0" l="1650" r="-1649" t="0"/>
          <a:stretch/>
        </p:blipFill>
        <p:spPr>
          <a:xfrm>
            <a:off x="4801800" y="794525"/>
            <a:ext cx="4342200" cy="4267600"/>
          </a:xfrm>
          <a:prstGeom prst="rect">
            <a:avLst/>
          </a:prstGeom>
          <a:noFill/>
          <a:ln>
            <a:noFill/>
          </a:ln>
        </p:spPr>
      </p:pic>
      <p:sp>
        <p:nvSpPr>
          <p:cNvPr id="116" name="Google Shape;116;p22"/>
          <p:cNvSpPr txBox="1"/>
          <p:nvPr/>
        </p:nvSpPr>
        <p:spPr>
          <a:xfrm>
            <a:off x="219350" y="167300"/>
            <a:ext cx="6889500" cy="4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t>Langstroth Hives in High Density Polystyrene</a:t>
            </a:r>
            <a:endParaRPr b="1"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400525"/>
            <a:ext cx="6395700" cy="49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Minimum Necessary Hive Parts to Begin</a:t>
            </a:r>
            <a:endParaRPr b="1"/>
          </a:p>
        </p:txBody>
      </p:sp>
      <p:sp>
        <p:nvSpPr>
          <p:cNvPr id="122" name="Google Shape;122;p23"/>
          <p:cNvSpPr txBox="1"/>
          <p:nvPr>
            <p:ph idx="1" type="body"/>
          </p:nvPr>
        </p:nvSpPr>
        <p:spPr>
          <a:xfrm>
            <a:off x="311700" y="859050"/>
            <a:ext cx="4287000" cy="3974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1 Outer Cover (Lid)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1 Inner cover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2 Hive Boxes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20 Frames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1 </a:t>
            </a:r>
            <a:r>
              <a:rPr lang="en" sz="1800">
                <a:solidFill>
                  <a:schemeClr val="dk1"/>
                </a:solidFill>
              </a:rPr>
              <a:t>Bottom Board</a:t>
            </a:r>
            <a:endParaRPr sz="1800">
              <a:solidFill>
                <a:schemeClr val="dk1"/>
              </a:solidFill>
            </a:endParaRPr>
          </a:p>
          <a:p>
            <a:pPr indent="0" lvl="0" marL="0" rtl="0" algn="l">
              <a:spcBef>
                <a:spcPts val="1600"/>
              </a:spcBef>
              <a:spcAft>
                <a:spcPts val="0"/>
              </a:spcAft>
              <a:buNone/>
            </a:pPr>
            <a:r>
              <a:rPr lang="en" sz="1800">
                <a:solidFill>
                  <a:schemeClr val="dk1"/>
                </a:solidFill>
              </a:rPr>
              <a:t>Not pictured:</a:t>
            </a:r>
            <a:endParaRPr sz="1800">
              <a:solidFill>
                <a:schemeClr val="dk1"/>
              </a:solidFill>
            </a:endParaRPr>
          </a:p>
          <a:p>
            <a:pPr indent="-342900" lvl="0" marL="457200" rtl="0" algn="l">
              <a:spcBef>
                <a:spcPts val="1600"/>
              </a:spcBef>
              <a:spcAft>
                <a:spcPts val="0"/>
              </a:spcAft>
              <a:buClr>
                <a:schemeClr val="dk1"/>
              </a:buClr>
              <a:buSzPts val="1800"/>
              <a:buChar char="●"/>
            </a:pPr>
            <a:r>
              <a:rPr lang="en" sz="1800">
                <a:solidFill>
                  <a:schemeClr val="dk1"/>
                </a:solidFill>
              </a:rPr>
              <a:t>Hive Stand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1 Jar Feeder</a:t>
            </a:r>
            <a:endParaRPr sz="1800">
              <a:solidFill>
                <a:schemeClr val="dk1"/>
              </a:solidFill>
            </a:endParaRPr>
          </a:p>
          <a:p>
            <a:pPr indent="0" lvl="0" marL="0" rtl="0" algn="l">
              <a:spcBef>
                <a:spcPts val="1600"/>
              </a:spcBef>
              <a:spcAft>
                <a:spcPts val="1600"/>
              </a:spcAft>
              <a:buNone/>
            </a:pPr>
            <a:r>
              <a:rPr lang="en" sz="1800">
                <a:solidFill>
                  <a:schemeClr val="dk1"/>
                </a:solidFill>
              </a:rPr>
              <a:t>As population grows, you may need 1-2 more boxes.</a:t>
            </a:r>
            <a:endParaRPr sz="1800">
              <a:solidFill>
                <a:schemeClr val="dk1"/>
              </a:solidFill>
            </a:endParaRPr>
          </a:p>
        </p:txBody>
      </p:sp>
      <p:pic>
        <p:nvPicPr>
          <p:cNvPr id="123" name="Google Shape;123;p23"/>
          <p:cNvPicPr preferRelativeResize="0"/>
          <p:nvPr/>
        </p:nvPicPr>
        <p:blipFill rotWithShape="1">
          <a:blip r:embed="rId3">
            <a:alphaModFix/>
          </a:blip>
          <a:srcRect b="6705" l="13488" r="15745" t="10307"/>
          <a:stretch/>
        </p:blipFill>
        <p:spPr>
          <a:xfrm>
            <a:off x="5110125" y="892525"/>
            <a:ext cx="3596274" cy="3940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4"/>
          <p:cNvSpPr txBox="1"/>
          <p:nvPr>
            <p:ph type="title"/>
          </p:nvPr>
        </p:nvSpPr>
        <p:spPr>
          <a:xfrm>
            <a:off x="298500" y="193725"/>
            <a:ext cx="4671300" cy="50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Waxing Plastic Foundation</a:t>
            </a:r>
            <a:endParaRPr b="1"/>
          </a:p>
        </p:txBody>
      </p:sp>
      <p:sp>
        <p:nvSpPr>
          <p:cNvPr id="129" name="Google Shape;129;p24"/>
          <p:cNvSpPr txBox="1"/>
          <p:nvPr>
            <p:ph idx="1" type="body"/>
          </p:nvPr>
        </p:nvSpPr>
        <p:spPr>
          <a:xfrm>
            <a:off x="355700" y="734025"/>
            <a:ext cx="3188700" cy="38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The bottom frame has a thin layer of wax from the factory. This is often not enough to convince the bees to draw comb on the entire frame. </a:t>
            </a:r>
            <a:endParaRPr>
              <a:solidFill>
                <a:srgbClr val="000000"/>
              </a:solidFill>
            </a:endParaRPr>
          </a:p>
          <a:p>
            <a:pPr indent="0" lvl="0" marL="0" rtl="0" algn="l">
              <a:spcBef>
                <a:spcPts val="1600"/>
              </a:spcBef>
              <a:spcAft>
                <a:spcPts val="0"/>
              </a:spcAft>
              <a:buNone/>
            </a:pPr>
            <a:r>
              <a:rPr lang="en">
                <a:solidFill>
                  <a:srgbClr val="000000"/>
                </a:solidFill>
              </a:rPr>
              <a:t>Extra wax is painted on the top frame. </a:t>
            </a:r>
            <a:endParaRPr>
              <a:solidFill>
                <a:srgbClr val="000000"/>
              </a:solidFill>
            </a:endParaRPr>
          </a:p>
          <a:p>
            <a:pPr indent="0" lvl="0" marL="0" rtl="0" algn="l">
              <a:spcBef>
                <a:spcPts val="1600"/>
              </a:spcBef>
              <a:spcAft>
                <a:spcPts val="0"/>
              </a:spcAft>
              <a:buNone/>
            </a:pPr>
            <a:r>
              <a:rPr lang="en">
                <a:solidFill>
                  <a:srgbClr val="000000"/>
                </a:solidFill>
              </a:rPr>
              <a:t>Two main benefits:</a:t>
            </a:r>
            <a:endParaRPr>
              <a:solidFill>
                <a:srgbClr val="000000"/>
              </a:solidFill>
            </a:endParaRPr>
          </a:p>
          <a:p>
            <a:pPr indent="-304800" lvl="0" marL="457200" rtl="0" algn="l">
              <a:spcBef>
                <a:spcPts val="1600"/>
              </a:spcBef>
              <a:spcAft>
                <a:spcPts val="0"/>
              </a:spcAft>
              <a:buClr>
                <a:srgbClr val="000000"/>
              </a:buClr>
              <a:buSzPts val="1200"/>
              <a:buChar char="●"/>
            </a:pPr>
            <a:r>
              <a:rPr lang="en">
                <a:solidFill>
                  <a:srgbClr val="000000"/>
                </a:solidFill>
              </a:rPr>
              <a:t>Fully drawn out frames decrease likelihood of swarming.</a:t>
            </a:r>
            <a:endParaRPr>
              <a:solidFill>
                <a:srgbClr val="000000"/>
              </a:solidFill>
            </a:endParaRPr>
          </a:p>
          <a:p>
            <a:pPr indent="-304800" lvl="0" marL="457200" rtl="0" algn="l">
              <a:spcBef>
                <a:spcPts val="0"/>
              </a:spcBef>
              <a:spcAft>
                <a:spcPts val="0"/>
              </a:spcAft>
              <a:buClr>
                <a:srgbClr val="000000"/>
              </a:buClr>
              <a:buSzPts val="1200"/>
              <a:buChar char="●"/>
            </a:pPr>
            <a:r>
              <a:rPr lang="en">
                <a:solidFill>
                  <a:srgbClr val="000000"/>
                </a:solidFill>
              </a:rPr>
              <a:t>Extra wax greatly reduces cross combing (that you’ll have to cut out later).</a:t>
            </a:r>
            <a:endParaRPr>
              <a:solidFill>
                <a:srgbClr val="000000"/>
              </a:solidFill>
            </a:endParaRPr>
          </a:p>
        </p:txBody>
      </p:sp>
      <p:pic>
        <p:nvPicPr>
          <p:cNvPr id="130" name="Google Shape;130;p24"/>
          <p:cNvPicPr preferRelativeResize="0"/>
          <p:nvPr/>
        </p:nvPicPr>
        <p:blipFill>
          <a:blip r:embed="rId3">
            <a:alphaModFix/>
          </a:blip>
          <a:stretch>
            <a:fillRect/>
          </a:stretch>
        </p:blipFill>
        <p:spPr>
          <a:xfrm>
            <a:off x="3647300" y="734025"/>
            <a:ext cx="5476303" cy="41072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173975" y="88550"/>
            <a:ext cx="4342800" cy="46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Waxing Plastic Foundation</a:t>
            </a:r>
            <a:r>
              <a:rPr lang="en"/>
              <a:t> </a:t>
            </a:r>
            <a:endParaRPr/>
          </a:p>
        </p:txBody>
      </p:sp>
      <p:sp>
        <p:nvSpPr>
          <p:cNvPr id="136" name="Google Shape;136;p25"/>
          <p:cNvSpPr txBox="1"/>
          <p:nvPr>
            <p:ph idx="1" type="body"/>
          </p:nvPr>
        </p:nvSpPr>
        <p:spPr>
          <a:xfrm>
            <a:off x="173925" y="510425"/>
            <a:ext cx="4291500" cy="17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Sometimes bees don’t take the hint. They chewed the wax off of this previous waxed frame, then refused to draw out the rest. </a:t>
            </a:r>
            <a:endParaRPr sz="1400">
              <a:solidFill>
                <a:srgbClr val="000000"/>
              </a:solidFill>
            </a:endParaRPr>
          </a:p>
          <a:p>
            <a:pPr indent="0" lvl="0" marL="0" rtl="0" algn="l">
              <a:spcBef>
                <a:spcPts val="1600"/>
              </a:spcBef>
              <a:spcAft>
                <a:spcPts val="1600"/>
              </a:spcAft>
              <a:buNone/>
            </a:pPr>
            <a:r>
              <a:rPr lang="en" sz="1400">
                <a:solidFill>
                  <a:srgbClr val="000000"/>
                </a:solidFill>
              </a:rPr>
              <a:t>I used a homemade bar of </a:t>
            </a:r>
            <a:r>
              <a:rPr lang="en" sz="1400">
                <a:solidFill>
                  <a:srgbClr val="000000"/>
                </a:solidFill>
              </a:rPr>
              <a:t>comb to coat the frames in the field, and two weeks later this frame was fully drawn.</a:t>
            </a:r>
            <a:endParaRPr sz="1400">
              <a:solidFill>
                <a:srgbClr val="000000"/>
              </a:solidFill>
            </a:endParaRPr>
          </a:p>
        </p:txBody>
      </p:sp>
      <p:pic>
        <p:nvPicPr>
          <p:cNvPr id="137" name="Google Shape;137;p25"/>
          <p:cNvPicPr preferRelativeResize="0"/>
          <p:nvPr/>
        </p:nvPicPr>
        <p:blipFill rotWithShape="1">
          <a:blip r:embed="rId3">
            <a:alphaModFix/>
          </a:blip>
          <a:srcRect b="0" l="20848" r="6355" t="1458"/>
          <a:stretch/>
        </p:blipFill>
        <p:spPr>
          <a:xfrm>
            <a:off x="6824575" y="705750"/>
            <a:ext cx="2285501" cy="4125401"/>
          </a:xfrm>
          <a:prstGeom prst="rect">
            <a:avLst/>
          </a:prstGeom>
          <a:noFill/>
          <a:ln>
            <a:noFill/>
          </a:ln>
        </p:spPr>
      </p:pic>
      <p:pic>
        <p:nvPicPr>
          <p:cNvPr id="138" name="Google Shape;138;p25"/>
          <p:cNvPicPr preferRelativeResize="0"/>
          <p:nvPr/>
        </p:nvPicPr>
        <p:blipFill rotWithShape="1">
          <a:blip r:embed="rId4">
            <a:alphaModFix/>
          </a:blip>
          <a:srcRect b="6072" l="2210" r="0" t="22575"/>
          <a:stretch/>
        </p:blipFill>
        <p:spPr>
          <a:xfrm>
            <a:off x="2381450" y="2447625"/>
            <a:ext cx="2021703" cy="1966749"/>
          </a:xfrm>
          <a:prstGeom prst="rect">
            <a:avLst/>
          </a:prstGeom>
          <a:noFill/>
          <a:ln>
            <a:noFill/>
          </a:ln>
        </p:spPr>
      </p:pic>
      <p:pic>
        <p:nvPicPr>
          <p:cNvPr id="139" name="Google Shape;139;p25"/>
          <p:cNvPicPr preferRelativeResize="0"/>
          <p:nvPr/>
        </p:nvPicPr>
        <p:blipFill rotWithShape="1">
          <a:blip r:embed="rId5">
            <a:alphaModFix/>
          </a:blip>
          <a:srcRect b="0" l="29577" r="6720" t="7347"/>
          <a:stretch/>
        </p:blipFill>
        <p:spPr>
          <a:xfrm>
            <a:off x="4633600" y="705750"/>
            <a:ext cx="2145997" cy="4161800"/>
          </a:xfrm>
          <a:prstGeom prst="rect">
            <a:avLst/>
          </a:prstGeom>
          <a:noFill/>
          <a:ln>
            <a:noFill/>
          </a:ln>
        </p:spPr>
      </p:pic>
      <p:sp>
        <p:nvSpPr>
          <p:cNvPr id="140" name="Google Shape;140;p25"/>
          <p:cNvSpPr txBox="1"/>
          <p:nvPr/>
        </p:nvSpPr>
        <p:spPr>
          <a:xfrm>
            <a:off x="173975" y="2370225"/>
            <a:ext cx="2125500" cy="244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t>Tip: </a:t>
            </a:r>
            <a:r>
              <a:rPr lang="en" sz="1200"/>
              <a:t>Save all of your old comb (</a:t>
            </a:r>
            <a:r>
              <a:rPr lang="en" sz="1200"/>
              <a:t>burr, brace, cross). Smush it into a ball after inspections, and stick the ball on your hive or in a Costco nut jar. </a:t>
            </a:r>
            <a:endParaRPr sz="1200"/>
          </a:p>
          <a:p>
            <a:pPr indent="0" lvl="0" marL="0" rtl="0" algn="l">
              <a:lnSpc>
                <a:spcPct val="115000"/>
              </a:lnSpc>
              <a:spcBef>
                <a:spcPts val="1600"/>
              </a:spcBef>
              <a:spcAft>
                <a:spcPts val="1600"/>
              </a:spcAft>
              <a:buClr>
                <a:schemeClr val="dk1"/>
              </a:buClr>
              <a:buSzPts val="1100"/>
              <a:buFont typeface="Arial"/>
              <a:buNone/>
            </a:pPr>
            <a:r>
              <a:rPr lang="en" sz="1200"/>
              <a:t>Melt it down at home (per Youtube videos) to create a bar of wax.</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282825" y="146650"/>
            <a:ext cx="5315400" cy="51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Start With One Brood Box</a:t>
            </a:r>
            <a:endParaRPr b="1"/>
          </a:p>
        </p:txBody>
      </p:sp>
      <p:sp>
        <p:nvSpPr>
          <p:cNvPr id="146" name="Google Shape;146;p26"/>
          <p:cNvSpPr txBox="1"/>
          <p:nvPr>
            <p:ph idx="1" type="body"/>
          </p:nvPr>
        </p:nvSpPr>
        <p:spPr>
          <a:xfrm>
            <a:off x="83250" y="583900"/>
            <a:ext cx="5932200" cy="4367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A single </a:t>
            </a:r>
            <a:r>
              <a:rPr lang="en" sz="1800">
                <a:solidFill>
                  <a:schemeClr val="dk1"/>
                </a:solidFill>
              </a:rPr>
              <a:t>box for the bees to raise brood and store resources is better because:</a:t>
            </a:r>
            <a:endParaRPr sz="18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Less space makes it easier for the colony to control heat and humidity, which in turn allows them to raise more brood and build comb faster.</a:t>
            </a:r>
            <a:endParaRPr sz="1800">
              <a:solidFill>
                <a:schemeClr val="dk1"/>
              </a:solidFill>
            </a:endParaRPr>
          </a:p>
          <a:p>
            <a:pPr indent="-317500" lvl="1" marL="914400" marR="0" rtl="0" algn="l">
              <a:lnSpc>
                <a:spcPct val="115000"/>
              </a:lnSpc>
              <a:spcBef>
                <a:spcPts val="0"/>
              </a:spcBef>
              <a:spcAft>
                <a:spcPts val="0"/>
              </a:spcAft>
              <a:buClr>
                <a:schemeClr val="dk1"/>
              </a:buClr>
              <a:buSzPts val="1400"/>
              <a:buChar char="○"/>
            </a:pPr>
            <a:r>
              <a:rPr lang="en" sz="1400">
                <a:solidFill>
                  <a:schemeClr val="dk1"/>
                </a:solidFill>
              </a:rPr>
              <a:t>When given multiple boxes from the start, they may ignore the outside frames completely, and build comb only on the middle frames of both boxes. Adding insult to injury, they may then swarm.</a:t>
            </a:r>
            <a:endParaRPr sz="1400">
              <a:solidFill>
                <a:schemeClr val="dk1"/>
              </a:solidFill>
            </a:endParaRPr>
          </a:p>
          <a:p>
            <a:pPr indent="-317500" lvl="1" marL="914400" marR="0" rtl="0" algn="l">
              <a:lnSpc>
                <a:spcPct val="115000"/>
              </a:lnSpc>
              <a:spcBef>
                <a:spcPts val="0"/>
              </a:spcBef>
              <a:spcAft>
                <a:spcPts val="0"/>
              </a:spcAft>
              <a:buClr>
                <a:schemeClr val="dk1"/>
              </a:buClr>
              <a:buSzPts val="1400"/>
              <a:buChar char="○"/>
            </a:pPr>
            <a:r>
              <a:rPr lang="en" sz="1400">
                <a:solidFill>
                  <a:schemeClr val="dk1"/>
                </a:solidFill>
              </a:rPr>
              <a:t>Fewer frames make inspections much easier.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10 plastic foundation frames.</a:t>
            </a:r>
            <a:endParaRPr sz="18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Recommend “small cell” foundation, with extra wax.</a:t>
            </a:r>
            <a:endParaRPr sz="14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1 top box to enclose the jar feeder.</a:t>
            </a:r>
            <a:endParaRPr sz="1800">
              <a:solidFill>
                <a:schemeClr val="dk1"/>
              </a:solidFill>
            </a:endParaRPr>
          </a:p>
          <a:p>
            <a:pPr indent="0" lvl="0" marL="0" rtl="0" algn="l">
              <a:spcBef>
                <a:spcPts val="1600"/>
              </a:spcBef>
              <a:spcAft>
                <a:spcPts val="0"/>
              </a:spcAft>
              <a:buNone/>
            </a:pPr>
            <a:r>
              <a:rPr lang="en" sz="1800">
                <a:solidFill>
                  <a:schemeClr val="dk1"/>
                </a:solidFill>
              </a:rPr>
              <a:t>Alternative:  1 box with an internal frame feeder. </a:t>
            </a:r>
            <a:endParaRPr sz="1800">
              <a:solidFill>
                <a:schemeClr val="dk1"/>
              </a:solidFill>
            </a:endParaRPr>
          </a:p>
          <a:p>
            <a:pPr indent="0" lvl="0" marL="0" rtl="0" algn="l">
              <a:spcBef>
                <a:spcPts val="1600"/>
              </a:spcBef>
              <a:spcAft>
                <a:spcPts val="1600"/>
              </a:spcAft>
              <a:buNone/>
            </a:pPr>
            <a:r>
              <a:t/>
            </a:r>
            <a:endParaRPr sz="1800">
              <a:solidFill>
                <a:schemeClr val="dk1"/>
              </a:solidFill>
            </a:endParaRPr>
          </a:p>
        </p:txBody>
      </p:sp>
      <p:pic>
        <p:nvPicPr>
          <p:cNvPr id="147" name="Google Shape;147;p26"/>
          <p:cNvPicPr preferRelativeResize="0"/>
          <p:nvPr/>
        </p:nvPicPr>
        <p:blipFill>
          <a:blip r:embed="rId3">
            <a:alphaModFix/>
          </a:blip>
          <a:stretch>
            <a:fillRect/>
          </a:stretch>
        </p:blipFill>
        <p:spPr>
          <a:xfrm>
            <a:off x="5962550" y="840050"/>
            <a:ext cx="3181450" cy="318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ctrTitle"/>
          </p:nvPr>
        </p:nvSpPr>
        <p:spPr>
          <a:xfrm>
            <a:off x="311700" y="334525"/>
            <a:ext cx="5422800" cy="53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t>You’ll Need More Boxes</a:t>
            </a:r>
            <a:endParaRPr b="1" sz="2400"/>
          </a:p>
        </p:txBody>
      </p:sp>
      <p:sp>
        <p:nvSpPr>
          <p:cNvPr id="153" name="Google Shape;153;p27"/>
          <p:cNvSpPr txBox="1"/>
          <p:nvPr>
            <p:ph idx="1" type="subTitle"/>
          </p:nvPr>
        </p:nvSpPr>
        <p:spPr>
          <a:xfrm>
            <a:off x="311700" y="1034975"/>
            <a:ext cx="7811400" cy="2623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As your colony grows, they’ll need to expand into more boxes. By late summer you may need: </a:t>
            </a:r>
            <a:endParaRPr sz="1800">
              <a:solidFill>
                <a:schemeClr val="dk1"/>
              </a:solidFill>
            </a:endParaRPr>
          </a:p>
          <a:p>
            <a:pPr indent="-342900" lvl="0" marL="457200" rtl="0" algn="l">
              <a:lnSpc>
                <a:spcPct val="115000"/>
              </a:lnSpc>
              <a:spcBef>
                <a:spcPts val="1600"/>
              </a:spcBef>
              <a:spcAft>
                <a:spcPts val="0"/>
              </a:spcAft>
              <a:buClr>
                <a:schemeClr val="dk1"/>
              </a:buClr>
              <a:buSzPts val="1800"/>
              <a:buChar char="●"/>
            </a:pPr>
            <a:r>
              <a:rPr lang="en" sz="1800">
                <a:solidFill>
                  <a:schemeClr val="dk1"/>
                </a:solidFill>
              </a:rPr>
              <a:t>Brood Nest: 2 deeps boxes or 3 mediums.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Honey Super: 1 medium.</a:t>
            </a:r>
            <a:endParaRPr sz="1800">
              <a:solidFill>
                <a:schemeClr val="dk1"/>
              </a:solidFill>
            </a:endParaRPr>
          </a:p>
          <a:p>
            <a:pPr indent="0" lvl="0" marL="0" rtl="0" algn="l">
              <a:lnSpc>
                <a:spcPct val="115000"/>
              </a:lnSpc>
              <a:spcBef>
                <a:spcPts val="1600"/>
              </a:spcBef>
              <a:spcAft>
                <a:spcPts val="1600"/>
              </a:spcAft>
              <a:buNone/>
            </a:pPr>
            <a:r>
              <a:rPr lang="en" sz="1800">
                <a:solidFill>
                  <a:schemeClr val="dk1"/>
                </a:solidFill>
              </a:rPr>
              <a:t>Plan ahead! Your beekeeping supply store may be sold out if you wait until the last minute. </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8"/>
          <p:cNvSpPr txBox="1"/>
          <p:nvPr>
            <p:ph idx="1" type="body"/>
          </p:nvPr>
        </p:nvSpPr>
        <p:spPr>
          <a:xfrm>
            <a:off x="281725" y="1003600"/>
            <a:ext cx="4100100" cy="378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Lightly smoking a hive interrupts the colony defensive reaction.  It works by masking the alarm pheromones that might be released by guard bees or bees that are injured during an inspection.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It’s a good idea to smoke stings, even if they’re on your gloves, to mask alarm pheromone.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Don’t go overboard - too much smoke can rile up a colony. </a:t>
            </a:r>
            <a:endParaRPr>
              <a:solidFill>
                <a:schemeClr val="dk1"/>
              </a:solidFill>
            </a:endParaRPr>
          </a:p>
        </p:txBody>
      </p:sp>
      <p:pic>
        <p:nvPicPr>
          <p:cNvPr id="159" name="Google Shape;159;p28"/>
          <p:cNvPicPr preferRelativeResize="0"/>
          <p:nvPr/>
        </p:nvPicPr>
        <p:blipFill>
          <a:blip r:embed="rId3">
            <a:alphaModFix/>
          </a:blip>
          <a:stretch>
            <a:fillRect/>
          </a:stretch>
        </p:blipFill>
        <p:spPr>
          <a:xfrm>
            <a:off x="4381825" y="574212"/>
            <a:ext cx="4762176" cy="4213887"/>
          </a:xfrm>
          <a:prstGeom prst="rect">
            <a:avLst/>
          </a:prstGeom>
          <a:noFill/>
          <a:ln>
            <a:noFill/>
          </a:ln>
        </p:spPr>
      </p:pic>
      <p:sp>
        <p:nvSpPr>
          <p:cNvPr id="160" name="Google Shape;160;p28"/>
          <p:cNvSpPr txBox="1"/>
          <p:nvPr/>
        </p:nvSpPr>
        <p:spPr>
          <a:xfrm>
            <a:off x="365925" y="397275"/>
            <a:ext cx="1683000" cy="5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Smokers</a:t>
            </a:r>
            <a:endParaRPr b="1"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J-Hook Hive Tool</a:t>
            </a:r>
            <a:endParaRPr b="1"/>
          </a:p>
        </p:txBody>
      </p:sp>
      <p:sp>
        <p:nvSpPr>
          <p:cNvPr id="166" name="Google Shape;166;p29"/>
          <p:cNvSpPr txBox="1"/>
          <p:nvPr>
            <p:ph idx="1" type="body"/>
          </p:nvPr>
        </p:nvSpPr>
        <p:spPr>
          <a:xfrm>
            <a:off x="311700" y="1311300"/>
            <a:ext cx="3564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342900" lvl="0" marL="457200" rtl="0" algn="l">
              <a:spcBef>
                <a:spcPts val="1600"/>
              </a:spcBef>
              <a:spcAft>
                <a:spcPts val="0"/>
              </a:spcAft>
              <a:buClr>
                <a:schemeClr val="dk1"/>
              </a:buClr>
              <a:buSzPts val="1800"/>
              <a:buChar char="●"/>
            </a:pPr>
            <a:r>
              <a:rPr lang="en" sz="1800">
                <a:solidFill>
                  <a:schemeClr val="dk1"/>
                </a:solidFill>
              </a:rPr>
              <a:t>One of the most popular hive tool models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Very user friendly</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Versatile</a:t>
            </a:r>
            <a:endParaRPr sz="1800">
              <a:solidFill>
                <a:schemeClr val="dk1"/>
              </a:solidFill>
            </a:endParaRPr>
          </a:p>
        </p:txBody>
      </p:sp>
      <p:pic>
        <p:nvPicPr>
          <p:cNvPr id="167" name="Google Shape;167;p29"/>
          <p:cNvPicPr preferRelativeResize="0"/>
          <p:nvPr/>
        </p:nvPicPr>
        <p:blipFill>
          <a:blip r:embed="rId3">
            <a:alphaModFix/>
          </a:blip>
          <a:stretch>
            <a:fillRect/>
          </a:stretch>
        </p:blipFill>
        <p:spPr>
          <a:xfrm>
            <a:off x="4131100" y="152400"/>
            <a:ext cx="4727079"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69125" y="379075"/>
            <a:ext cx="1893900" cy="50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Bee Brush</a:t>
            </a:r>
            <a:r>
              <a:rPr lang="en"/>
              <a:t> </a:t>
            </a:r>
            <a:endParaRPr/>
          </a:p>
        </p:txBody>
      </p:sp>
      <p:sp>
        <p:nvSpPr>
          <p:cNvPr id="173" name="Google Shape;173;p30"/>
          <p:cNvSpPr txBox="1"/>
          <p:nvPr>
            <p:ph idx="1" type="body"/>
          </p:nvPr>
        </p:nvSpPr>
        <p:spPr>
          <a:xfrm>
            <a:off x="290700" y="886375"/>
            <a:ext cx="3903000" cy="375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An essential tool when used properly.</a:t>
            </a:r>
            <a:endParaRPr sz="1800">
              <a:solidFill>
                <a:schemeClr val="dk1"/>
              </a:solidFill>
            </a:endParaRPr>
          </a:p>
          <a:p>
            <a:pPr indent="-342900" lvl="0" marL="457200" rtl="0" algn="l">
              <a:spcBef>
                <a:spcPts val="1600"/>
              </a:spcBef>
              <a:spcAft>
                <a:spcPts val="0"/>
              </a:spcAft>
              <a:buClr>
                <a:schemeClr val="dk1"/>
              </a:buClr>
              <a:buSzPts val="1800"/>
              <a:buChar char="●"/>
            </a:pPr>
            <a:r>
              <a:rPr lang="en" sz="1800">
                <a:solidFill>
                  <a:schemeClr val="dk1"/>
                </a:solidFill>
              </a:rPr>
              <a:t>Short, flicking strokes will move the bees without damaging them.</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Long, paint brush-like strokes will roll the bees over each other, at which point they will try to sting you.</a:t>
            </a:r>
            <a:endParaRPr sz="1800">
              <a:solidFill>
                <a:schemeClr val="dk1"/>
              </a:solidFill>
            </a:endParaRPr>
          </a:p>
        </p:txBody>
      </p:sp>
      <p:pic>
        <p:nvPicPr>
          <p:cNvPr id="174" name="Google Shape;174;p30"/>
          <p:cNvPicPr preferRelativeResize="0"/>
          <p:nvPr/>
        </p:nvPicPr>
        <p:blipFill>
          <a:blip r:embed="rId3">
            <a:alphaModFix/>
          </a:blip>
          <a:stretch>
            <a:fillRect/>
          </a:stretch>
        </p:blipFill>
        <p:spPr>
          <a:xfrm>
            <a:off x="4193700" y="152400"/>
            <a:ext cx="4950302"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228050" y="152400"/>
            <a:ext cx="3378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Protective Clothing</a:t>
            </a:r>
            <a:endParaRPr b="1"/>
          </a:p>
        </p:txBody>
      </p:sp>
      <p:sp>
        <p:nvSpPr>
          <p:cNvPr id="180" name="Google Shape;180;p31"/>
          <p:cNvSpPr txBox="1"/>
          <p:nvPr>
            <p:ph idx="1" type="body"/>
          </p:nvPr>
        </p:nvSpPr>
        <p:spPr>
          <a:xfrm>
            <a:off x="269900" y="1023700"/>
            <a:ext cx="3493500" cy="31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Protecting your face, especially your eyes, is very important. </a:t>
            </a:r>
            <a:endParaRPr sz="1800">
              <a:solidFill>
                <a:schemeClr val="dk1"/>
              </a:solidFill>
            </a:endParaRPr>
          </a:p>
          <a:p>
            <a:pPr indent="0" lvl="0" marL="0" rtl="0" algn="l">
              <a:spcBef>
                <a:spcPts val="1600"/>
              </a:spcBef>
              <a:spcAft>
                <a:spcPts val="0"/>
              </a:spcAft>
              <a:buNone/>
            </a:pPr>
            <a:r>
              <a:rPr lang="en" sz="1800">
                <a:solidFill>
                  <a:schemeClr val="dk1"/>
                </a:solidFill>
              </a:rPr>
              <a:t>Veils are the minimum amount of protection.</a:t>
            </a:r>
            <a:endParaRPr sz="1800">
              <a:solidFill>
                <a:schemeClr val="dk1"/>
              </a:solidFill>
            </a:endParaRPr>
          </a:p>
          <a:p>
            <a:pPr indent="0" lvl="0" marL="0" rtl="0" algn="l">
              <a:spcBef>
                <a:spcPts val="1600"/>
              </a:spcBef>
              <a:spcAft>
                <a:spcPts val="0"/>
              </a:spcAft>
              <a:buNone/>
            </a:pPr>
            <a:r>
              <a:rPr lang="en" sz="1800">
                <a:solidFill>
                  <a:schemeClr val="dk1"/>
                </a:solidFill>
              </a:rPr>
              <a:t>New beekeepers should always wear at least a veil.</a:t>
            </a:r>
            <a:endParaRPr sz="1800">
              <a:solidFill>
                <a:schemeClr val="dk1"/>
              </a:solidFill>
            </a:endParaRPr>
          </a:p>
          <a:p>
            <a:pPr indent="0" lvl="0" marL="0" rtl="0" algn="l">
              <a:spcBef>
                <a:spcPts val="1600"/>
              </a:spcBef>
              <a:spcAft>
                <a:spcPts val="1600"/>
              </a:spcAft>
              <a:buNone/>
            </a:pPr>
            <a:r>
              <a:t/>
            </a:r>
            <a:endParaRPr/>
          </a:p>
        </p:txBody>
      </p:sp>
      <p:pic>
        <p:nvPicPr>
          <p:cNvPr id="181" name="Google Shape;181;p31"/>
          <p:cNvPicPr preferRelativeResize="0"/>
          <p:nvPr/>
        </p:nvPicPr>
        <p:blipFill>
          <a:blip r:embed="rId3">
            <a:alphaModFix/>
          </a:blip>
          <a:stretch>
            <a:fillRect/>
          </a:stretch>
        </p:blipFill>
        <p:spPr>
          <a:xfrm>
            <a:off x="4066625" y="304800"/>
            <a:ext cx="4819589" cy="4838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185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Topics:</a:t>
            </a:r>
            <a:endParaRPr/>
          </a:p>
        </p:txBody>
      </p:sp>
      <p:sp>
        <p:nvSpPr>
          <p:cNvPr id="61" name="Google Shape;61;p14"/>
          <p:cNvSpPr txBox="1"/>
          <p:nvPr>
            <p:ph idx="1" type="body"/>
          </p:nvPr>
        </p:nvSpPr>
        <p:spPr>
          <a:xfrm>
            <a:off x="311700" y="778175"/>
            <a:ext cx="8520600" cy="3943500"/>
          </a:xfrm>
          <a:prstGeom prst="rect">
            <a:avLst/>
          </a:prstGeom>
        </p:spPr>
        <p:txBody>
          <a:bodyPr anchorCtr="0" anchor="t" bIns="0" lIns="91425" spcFirstLastPara="1" rIns="91425" wrap="square" tIns="182875">
            <a:noAutofit/>
          </a:bodyPr>
          <a:lstStyle/>
          <a:p>
            <a:pPr indent="0" lvl="0" marL="0" rtl="0" algn="l">
              <a:spcBef>
                <a:spcPts val="0"/>
              </a:spcBef>
              <a:spcAft>
                <a:spcPts val="0"/>
              </a:spcAft>
              <a:buNone/>
            </a:pPr>
            <a:r>
              <a:rPr b="1" lang="en">
                <a:solidFill>
                  <a:srgbClr val="000000"/>
                </a:solidFill>
              </a:rPr>
              <a:t>Set Yourself Up For Success</a:t>
            </a:r>
            <a:endParaRPr b="1">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Know Local Regs and Local Critters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Get the Right Bees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Get the Right Equipment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Initial Setup</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Installing Your Package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Feeding Your Package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Initial Hive Check</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Recognizing workers, drones, and queens</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Identifying eggs, larvae, pollen, and nectar</a:t>
            </a:r>
            <a:endParaRPr>
              <a:solidFill>
                <a:srgbClr val="000000"/>
              </a:solidFill>
            </a:endParaRPr>
          </a:p>
          <a:p>
            <a:pPr indent="0" lvl="0" marL="45720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01225" y="250925"/>
            <a:ext cx="4528500" cy="52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Ventilated Bee Jacket w/ Veil</a:t>
            </a:r>
            <a:endParaRPr b="1"/>
          </a:p>
        </p:txBody>
      </p:sp>
      <p:sp>
        <p:nvSpPr>
          <p:cNvPr id="187" name="Google Shape;187;p32"/>
          <p:cNvSpPr txBox="1"/>
          <p:nvPr>
            <p:ph idx="1" type="body"/>
          </p:nvPr>
        </p:nvSpPr>
        <p:spPr>
          <a:xfrm>
            <a:off x="395325" y="1296325"/>
            <a:ext cx="4110600" cy="200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 jacket with an attached veil is the second most protection, and is almost as popular as a full suit.</a:t>
            </a:r>
            <a:endParaRPr sz="1800">
              <a:solidFill>
                <a:schemeClr val="dk1"/>
              </a:solidFill>
            </a:endParaRPr>
          </a:p>
          <a:p>
            <a:pPr indent="0" lvl="0" marL="0" rtl="0" algn="l">
              <a:spcBef>
                <a:spcPts val="1600"/>
              </a:spcBef>
              <a:spcAft>
                <a:spcPts val="1600"/>
              </a:spcAft>
              <a:buNone/>
            </a:pPr>
            <a:r>
              <a:rPr lang="en" sz="1800">
                <a:solidFill>
                  <a:schemeClr val="dk1"/>
                </a:solidFill>
              </a:rPr>
              <a:t>Mesh material allows for airflow and increases the thickness of the suit.</a:t>
            </a:r>
            <a:endParaRPr sz="1800">
              <a:solidFill>
                <a:schemeClr val="dk1"/>
              </a:solidFill>
            </a:endParaRPr>
          </a:p>
        </p:txBody>
      </p:sp>
      <p:pic>
        <p:nvPicPr>
          <p:cNvPr id="188" name="Google Shape;188;p32"/>
          <p:cNvPicPr preferRelativeResize="0"/>
          <p:nvPr/>
        </p:nvPicPr>
        <p:blipFill>
          <a:blip r:embed="rId3">
            <a:alphaModFix/>
          </a:blip>
          <a:stretch>
            <a:fillRect/>
          </a:stretch>
        </p:blipFill>
        <p:spPr>
          <a:xfrm>
            <a:off x="5091150" y="152400"/>
            <a:ext cx="3349574" cy="4838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344975"/>
            <a:ext cx="4246500" cy="569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Ventilated Full Bee Suit</a:t>
            </a:r>
            <a:endParaRPr b="1"/>
          </a:p>
        </p:txBody>
      </p:sp>
      <p:sp>
        <p:nvSpPr>
          <p:cNvPr id="194" name="Google Shape;194;p33"/>
          <p:cNvSpPr txBox="1"/>
          <p:nvPr>
            <p:ph idx="1" type="body"/>
          </p:nvPr>
        </p:nvSpPr>
        <p:spPr>
          <a:xfrm>
            <a:off x="311700" y="1389600"/>
            <a:ext cx="4246500" cy="29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The full suit offers the most protection. It also has pockets for the various tools needed in the beeyard.</a:t>
            </a:r>
            <a:endParaRPr sz="1800">
              <a:solidFill>
                <a:schemeClr val="dk1"/>
              </a:solidFill>
            </a:endParaRPr>
          </a:p>
          <a:p>
            <a:pPr indent="0" lvl="0" marL="0" rtl="0" algn="l">
              <a:spcBef>
                <a:spcPts val="1600"/>
              </a:spcBef>
              <a:spcAft>
                <a:spcPts val="0"/>
              </a:spcAft>
              <a:buNone/>
            </a:pPr>
            <a:r>
              <a:rPr lang="en" sz="1800">
                <a:solidFill>
                  <a:schemeClr val="dk1"/>
                </a:solidFill>
              </a:rPr>
              <a:t>Zippers and the veil are more likely to fail on poorer quality suits. </a:t>
            </a:r>
            <a:endParaRPr sz="1800">
              <a:solidFill>
                <a:schemeClr val="dk1"/>
              </a:solidFill>
            </a:endParaRPr>
          </a:p>
          <a:p>
            <a:pPr indent="0" lvl="0" marL="0" rtl="0" algn="l">
              <a:spcBef>
                <a:spcPts val="1600"/>
              </a:spcBef>
              <a:spcAft>
                <a:spcPts val="1600"/>
              </a:spcAft>
              <a:buNone/>
            </a:pPr>
            <a:r>
              <a:rPr lang="en" sz="1800">
                <a:solidFill>
                  <a:schemeClr val="dk1"/>
                </a:solidFill>
              </a:rPr>
              <a:t>Avoid suits or jackets that do not have a warranty, and do not use YKK zippers.</a:t>
            </a:r>
            <a:endParaRPr sz="1800">
              <a:solidFill>
                <a:schemeClr val="dk1"/>
              </a:solidFill>
            </a:endParaRPr>
          </a:p>
        </p:txBody>
      </p:sp>
      <p:pic>
        <p:nvPicPr>
          <p:cNvPr id="195" name="Google Shape;195;p33"/>
          <p:cNvPicPr preferRelativeResize="0"/>
          <p:nvPr/>
        </p:nvPicPr>
        <p:blipFill>
          <a:blip r:embed="rId3">
            <a:alphaModFix/>
          </a:blip>
          <a:stretch>
            <a:fillRect/>
          </a:stretch>
        </p:blipFill>
        <p:spPr>
          <a:xfrm>
            <a:off x="5394325" y="100150"/>
            <a:ext cx="2930425"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4"/>
          <p:cNvSpPr txBox="1"/>
          <p:nvPr>
            <p:ph type="title"/>
          </p:nvPr>
        </p:nvSpPr>
        <p:spPr>
          <a:xfrm>
            <a:off x="311700" y="595875"/>
            <a:ext cx="3002400" cy="485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Beekeeping Gloves</a:t>
            </a:r>
            <a:endParaRPr b="1"/>
          </a:p>
        </p:txBody>
      </p:sp>
      <p:sp>
        <p:nvSpPr>
          <p:cNvPr id="201" name="Google Shape;201;p34"/>
          <p:cNvSpPr txBox="1"/>
          <p:nvPr>
            <p:ph idx="1" type="body"/>
          </p:nvPr>
        </p:nvSpPr>
        <p:spPr>
          <a:xfrm>
            <a:off x="311700" y="1588225"/>
            <a:ext cx="2808000" cy="23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No gloves are fully sting proof, but leather is very close. </a:t>
            </a:r>
            <a:endParaRPr sz="1800">
              <a:solidFill>
                <a:schemeClr val="dk1"/>
              </a:solidFill>
            </a:endParaRPr>
          </a:p>
          <a:p>
            <a:pPr indent="0" lvl="0" marL="0" rtl="0" algn="l">
              <a:spcBef>
                <a:spcPts val="1600"/>
              </a:spcBef>
              <a:spcAft>
                <a:spcPts val="1600"/>
              </a:spcAft>
              <a:buNone/>
            </a:pPr>
            <a:r>
              <a:rPr lang="en" sz="1800">
                <a:solidFill>
                  <a:schemeClr val="dk1"/>
                </a:solidFill>
              </a:rPr>
              <a:t>If you don’t want to get stung in your fingers and hands, these are a must.</a:t>
            </a:r>
            <a:endParaRPr sz="1800">
              <a:solidFill>
                <a:schemeClr val="dk1"/>
              </a:solidFill>
            </a:endParaRPr>
          </a:p>
        </p:txBody>
      </p:sp>
      <p:pic>
        <p:nvPicPr>
          <p:cNvPr id="202" name="Google Shape;202;p34"/>
          <p:cNvPicPr preferRelativeResize="0"/>
          <p:nvPr/>
        </p:nvPicPr>
        <p:blipFill>
          <a:blip r:embed="rId3">
            <a:alphaModFix/>
          </a:blip>
          <a:stretch>
            <a:fillRect/>
          </a:stretch>
        </p:blipFill>
        <p:spPr>
          <a:xfrm>
            <a:off x="3230275" y="967825"/>
            <a:ext cx="5719499" cy="33942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5"/>
          <p:cNvSpPr txBox="1"/>
          <p:nvPr>
            <p:ph type="title"/>
          </p:nvPr>
        </p:nvSpPr>
        <p:spPr>
          <a:xfrm>
            <a:off x="351250" y="22942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Mason Jar Feeder</a:t>
            </a:r>
            <a:endParaRPr b="1"/>
          </a:p>
        </p:txBody>
      </p:sp>
      <p:sp>
        <p:nvSpPr>
          <p:cNvPr id="208" name="Google Shape;208;p35"/>
          <p:cNvSpPr txBox="1"/>
          <p:nvPr>
            <p:ph idx="1" type="body"/>
          </p:nvPr>
        </p:nvSpPr>
        <p:spPr>
          <a:xfrm>
            <a:off x="311700" y="1389600"/>
            <a:ext cx="53754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T</a:t>
            </a:r>
            <a:r>
              <a:rPr lang="en" sz="1800">
                <a:solidFill>
                  <a:schemeClr val="dk1"/>
                </a:solidFill>
              </a:rPr>
              <a:t>he most foolproof method of feeding in the spring is an inverted jar (or bucket) placed over the hole in the inner cover.</a:t>
            </a:r>
            <a:endParaRPr sz="1800">
              <a:solidFill>
                <a:schemeClr val="dk1"/>
              </a:solidFill>
            </a:endParaRPr>
          </a:p>
          <a:p>
            <a:pPr indent="0" lvl="0" marL="0" rtl="0" algn="l">
              <a:spcBef>
                <a:spcPts val="1600"/>
              </a:spcBef>
              <a:spcAft>
                <a:spcPts val="0"/>
              </a:spcAft>
              <a:buClr>
                <a:schemeClr val="dk1"/>
              </a:buClr>
              <a:buSzPts val="1100"/>
              <a:buFont typeface="Arial"/>
              <a:buNone/>
            </a:pPr>
            <a:r>
              <a:rPr lang="en" sz="1800">
                <a:solidFill>
                  <a:schemeClr val="dk1"/>
                </a:solidFill>
              </a:rPr>
              <a:t>Poke 5-10 holes with a small nail or thumbtack (drywall screws work great, too). Be sure the hole pattern matches the opening in your inner cover. </a:t>
            </a:r>
            <a:endParaRPr sz="1800">
              <a:solidFill>
                <a:schemeClr val="dk1"/>
              </a:solidFill>
            </a:endParaRPr>
          </a:p>
          <a:p>
            <a:pPr indent="0" lvl="0" marL="0" rtl="0" algn="l">
              <a:spcBef>
                <a:spcPts val="1600"/>
              </a:spcBef>
              <a:spcAft>
                <a:spcPts val="0"/>
              </a:spcAft>
              <a:buClr>
                <a:schemeClr val="dk1"/>
              </a:buClr>
              <a:buSzPts val="1100"/>
              <a:buFont typeface="Arial"/>
              <a:buNone/>
            </a:pPr>
            <a:r>
              <a:rPr lang="en" sz="1800">
                <a:solidFill>
                  <a:schemeClr val="dk1"/>
                </a:solidFill>
              </a:rPr>
              <a:t>Syrup will not leak out.</a:t>
            </a:r>
            <a:endParaRPr sz="1800">
              <a:solidFill>
                <a:schemeClr val="dk1"/>
              </a:solidFill>
            </a:endParaRPr>
          </a:p>
          <a:p>
            <a:pPr indent="0" lvl="0" marL="0" rtl="0" algn="l">
              <a:spcBef>
                <a:spcPts val="1600"/>
              </a:spcBef>
              <a:spcAft>
                <a:spcPts val="1600"/>
              </a:spcAft>
              <a:buNone/>
            </a:pPr>
            <a:r>
              <a:t/>
            </a:r>
            <a:endParaRPr/>
          </a:p>
        </p:txBody>
      </p:sp>
      <p:pic>
        <p:nvPicPr>
          <p:cNvPr id="209" name="Google Shape;209;p35"/>
          <p:cNvPicPr preferRelativeResize="0"/>
          <p:nvPr/>
        </p:nvPicPr>
        <p:blipFill rotWithShape="1">
          <a:blip r:embed="rId3">
            <a:alphaModFix/>
          </a:blip>
          <a:srcRect b="21337" l="0" r="0" t="32267"/>
          <a:stretch/>
        </p:blipFill>
        <p:spPr>
          <a:xfrm>
            <a:off x="6032050" y="3203725"/>
            <a:ext cx="2871054" cy="1763929"/>
          </a:xfrm>
          <a:prstGeom prst="rect">
            <a:avLst/>
          </a:prstGeom>
          <a:noFill/>
          <a:ln>
            <a:noFill/>
          </a:ln>
        </p:spPr>
      </p:pic>
      <p:pic>
        <p:nvPicPr>
          <p:cNvPr id="210" name="Google Shape;210;p35"/>
          <p:cNvPicPr preferRelativeResize="0"/>
          <p:nvPr/>
        </p:nvPicPr>
        <p:blipFill rotWithShape="1">
          <a:blip r:embed="rId4">
            <a:alphaModFix/>
          </a:blip>
          <a:srcRect b="11903" l="0" r="0" t="14344"/>
          <a:stretch/>
        </p:blipFill>
        <p:spPr>
          <a:xfrm>
            <a:off x="6032050" y="326000"/>
            <a:ext cx="2696047" cy="26512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541700" y="242375"/>
            <a:ext cx="2808000" cy="52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Trickle Feeding</a:t>
            </a:r>
            <a:endParaRPr b="1"/>
          </a:p>
        </p:txBody>
      </p:sp>
      <p:sp>
        <p:nvSpPr>
          <p:cNvPr id="216" name="Google Shape;216;p36"/>
          <p:cNvSpPr txBox="1"/>
          <p:nvPr>
            <p:ph idx="1" type="body"/>
          </p:nvPr>
        </p:nvSpPr>
        <p:spPr>
          <a:xfrm>
            <a:off x="144825" y="767975"/>
            <a:ext cx="3691800" cy="3988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Place an inverted jar directly over the hole in the inner cover.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Add a 2nd box.</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Place the outer cover (lid) over the 2nd (top) box.</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Larger containers can be used if the inner cover can withstand the weight. Be sure your container must be short enough fit completely under the outer cover (lid).</a:t>
            </a:r>
            <a:endParaRPr sz="1800">
              <a:solidFill>
                <a:schemeClr val="dk1"/>
              </a:solidFill>
            </a:endParaRPr>
          </a:p>
          <a:p>
            <a:pPr indent="0" lvl="0" marL="0" rtl="0" algn="l">
              <a:spcBef>
                <a:spcPts val="1600"/>
              </a:spcBef>
              <a:spcAft>
                <a:spcPts val="1600"/>
              </a:spcAft>
              <a:buNone/>
            </a:pPr>
            <a:r>
              <a:t/>
            </a:r>
            <a:endParaRPr/>
          </a:p>
        </p:txBody>
      </p:sp>
      <p:pic>
        <p:nvPicPr>
          <p:cNvPr id="217" name="Google Shape;217;p36"/>
          <p:cNvPicPr preferRelativeResize="0"/>
          <p:nvPr/>
        </p:nvPicPr>
        <p:blipFill rotWithShape="1">
          <a:blip r:embed="rId3">
            <a:alphaModFix/>
          </a:blip>
          <a:srcRect b="0" l="0" r="4498" t="0"/>
          <a:stretch/>
        </p:blipFill>
        <p:spPr>
          <a:xfrm>
            <a:off x="3892275" y="656512"/>
            <a:ext cx="5251723" cy="38304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185475" y="243625"/>
            <a:ext cx="8520600" cy="68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Installing a Package of Bees</a:t>
            </a:r>
            <a:endParaRPr/>
          </a:p>
        </p:txBody>
      </p:sp>
      <p:pic>
        <p:nvPicPr>
          <p:cNvPr id="223" name="Google Shape;223;p37"/>
          <p:cNvPicPr preferRelativeResize="0"/>
          <p:nvPr/>
        </p:nvPicPr>
        <p:blipFill>
          <a:blip r:embed="rId3">
            <a:alphaModFix/>
          </a:blip>
          <a:stretch>
            <a:fillRect/>
          </a:stretch>
        </p:blipFill>
        <p:spPr>
          <a:xfrm>
            <a:off x="1732900" y="980425"/>
            <a:ext cx="5498575" cy="4123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311700" y="262875"/>
            <a:ext cx="2887200" cy="49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Typical Package</a:t>
            </a:r>
            <a:r>
              <a:rPr lang="en"/>
              <a:t> </a:t>
            </a:r>
            <a:endParaRPr/>
          </a:p>
        </p:txBody>
      </p:sp>
      <p:sp>
        <p:nvSpPr>
          <p:cNvPr id="229" name="Google Shape;229;p38"/>
          <p:cNvSpPr txBox="1"/>
          <p:nvPr>
            <p:ph idx="1" type="body"/>
          </p:nvPr>
        </p:nvSpPr>
        <p:spPr>
          <a:xfrm>
            <a:off x="311700" y="758775"/>
            <a:ext cx="33996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 feeder can with syrup will feed the bees in transit.</a:t>
            </a:r>
            <a:endParaRPr sz="1800">
              <a:solidFill>
                <a:schemeClr val="dk1"/>
              </a:solidFill>
            </a:endParaRPr>
          </a:p>
          <a:p>
            <a:pPr indent="0" lvl="0" marL="0" rtl="0" algn="l">
              <a:spcBef>
                <a:spcPts val="1600"/>
              </a:spcBef>
              <a:spcAft>
                <a:spcPts val="1600"/>
              </a:spcAft>
              <a:buNone/>
            </a:pPr>
            <a:r>
              <a:rPr lang="en" sz="1800">
                <a:solidFill>
                  <a:schemeClr val="dk1"/>
                </a:solidFill>
              </a:rPr>
              <a:t>The queen will hang in a cage right next to the feeder can.</a:t>
            </a:r>
            <a:endParaRPr sz="1800">
              <a:solidFill>
                <a:schemeClr val="dk1"/>
              </a:solidFill>
            </a:endParaRPr>
          </a:p>
        </p:txBody>
      </p:sp>
      <p:pic>
        <p:nvPicPr>
          <p:cNvPr id="230" name="Google Shape;230;p38"/>
          <p:cNvPicPr preferRelativeResize="0"/>
          <p:nvPr/>
        </p:nvPicPr>
        <p:blipFill rotWithShape="1">
          <a:blip r:embed="rId3">
            <a:alphaModFix/>
          </a:blip>
          <a:srcRect b="7424" l="-1204" r="0" t="0"/>
          <a:stretch/>
        </p:blipFill>
        <p:spPr>
          <a:xfrm>
            <a:off x="3805350" y="716900"/>
            <a:ext cx="5247874" cy="3966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9"/>
          <p:cNvSpPr txBox="1"/>
          <p:nvPr>
            <p:ph type="title"/>
          </p:nvPr>
        </p:nvSpPr>
        <p:spPr>
          <a:xfrm>
            <a:off x="297725" y="139425"/>
            <a:ext cx="3932700" cy="5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Remove the Feeder Can</a:t>
            </a:r>
            <a:endParaRPr b="1"/>
          </a:p>
        </p:txBody>
      </p:sp>
      <p:sp>
        <p:nvSpPr>
          <p:cNvPr id="236" name="Google Shape;236;p39"/>
          <p:cNvSpPr txBox="1"/>
          <p:nvPr>
            <p:ph idx="1" type="body"/>
          </p:nvPr>
        </p:nvSpPr>
        <p:spPr>
          <a:xfrm>
            <a:off x="297725" y="669100"/>
            <a:ext cx="5146200" cy="42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Use your</a:t>
            </a:r>
            <a:r>
              <a:rPr lang="en" sz="1800">
                <a:solidFill>
                  <a:schemeClr val="dk1"/>
                </a:solidFill>
              </a:rPr>
              <a:t> hive tool and a pair of vice grip pliers to securely grip the rim of the can, then slowly remove it.</a:t>
            </a:r>
            <a:endParaRPr sz="1800">
              <a:solidFill>
                <a:schemeClr val="dk1"/>
              </a:solidFill>
            </a:endParaRPr>
          </a:p>
          <a:p>
            <a:pPr indent="0" lvl="0" marL="0" rtl="0" algn="l">
              <a:spcBef>
                <a:spcPts val="1600"/>
              </a:spcBef>
              <a:spcAft>
                <a:spcPts val="0"/>
              </a:spcAft>
              <a:buNone/>
            </a:pPr>
            <a:r>
              <a:rPr lang="en" sz="1800">
                <a:solidFill>
                  <a:schemeClr val="dk1"/>
                </a:solidFill>
              </a:rPr>
              <a:t>Once the can is removed a few bees will come out.</a:t>
            </a:r>
            <a:endParaRPr sz="1800">
              <a:solidFill>
                <a:schemeClr val="dk1"/>
              </a:solidFill>
            </a:endParaRPr>
          </a:p>
          <a:p>
            <a:pPr indent="0" lvl="0" marL="0" rtl="0" algn="l">
              <a:spcBef>
                <a:spcPts val="1600"/>
              </a:spcBef>
              <a:spcAft>
                <a:spcPts val="1600"/>
              </a:spcAft>
              <a:buNone/>
            </a:pPr>
            <a:r>
              <a:rPr lang="en" sz="1800">
                <a:solidFill>
                  <a:schemeClr val="dk1"/>
                </a:solidFill>
              </a:rPr>
              <a:t>This picture was taken somewhere warm (note the green grass behind the fence). In this picture, the bees have been sprayed with sugar water and shaken to the bottom of the box.</a:t>
            </a:r>
            <a:br>
              <a:rPr lang="en" sz="1800">
                <a:solidFill>
                  <a:schemeClr val="dk1"/>
                </a:solidFill>
              </a:rPr>
            </a:br>
            <a:br>
              <a:rPr lang="en" sz="1800">
                <a:solidFill>
                  <a:schemeClr val="dk1"/>
                </a:solidFill>
              </a:rPr>
            </a:br>
            <a:r>
              <a:rPr b="1" lang="en" sz="1800">
                <a:solidFill>
                  <a:schemeClr val="dk1"/>
                </a:solidFill>
              </a:rPr>
              <a:t>Don’t do this in Alaska! </a:t>
            </a:r>
            <a:r>
              <a:rPr lang="en" sz="1800">
                <a:solidFill>
                  <a:schemeClr val="dk1"/>
                </a:solidFill>
              </a:rPr>
              <a:t>Sugar water spray in cold weather chills the bees.</a:t>
            </a:r>
            <a:endParaRPr sz="1800">
              <a:solidFill>
                <a:schemeClr val="dk1"/>
              </a:solidFill>
            </a:endParaRPr>
          </a:p>
        </p:txBody>
      </p:sp>
      <p:pic>
        <p:nvPicPr>
          <p:cNvPr id="237" name="Google Shape;237;p39"/>
          <p:cNvPicPr preferRelativeResize="0"/>
          <p:nvPr/>
        </p:nvPicPr>
        <p:blipFill rotWithShape="1">
          <a:blip r:embed="rId3">
            <a:alphaModFix/>
          </a:blip>
          <a:srcRect b="0" l="18676" r="17096" t="0"/>
          <a:stretch/>
        </p:blipFill>
        <p:spPr>
          <a:xfrm>
            <a:off x="5582475" y="246475"/>
            <a:ext cx="3199026" cy="48387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0"/>
          <p:cNvSpPr txBox="1"/>
          <p:nvPr>
            <p:ph type="title"/>
          </p:nvPr>
        </p:nvSpPr>
        <p:spPr>
          <a:xfrm>
            <a:off x="167275" y="154500"/>
            <a:ext cx="2808000" cy="5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The Queen Cage</a:t>
            </a:r>
            <a:endParaRPr b="1"/>
          </a:p>
        </p:txBody>
      </p:sp>
      <p:sp>
        <p:nvSpPr>
          <p:cNvPr id="243" name="Google Shape;243;p40"/>
          <p:cNvSpPr txBox="1"/>
          <p:nvPr>
            <p:ph idx="1" type="body"/>
          </p:nvPr>
        </p:nvSpPr>
        <p:spPr>
          <a:xfrm>
            <a:off x="167275" y="660900"/>
            <a:ext cx="3679800" cy="43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Most of the time, the queen is not related to the rest of the bees in the package. The cage protects her until they become accustomed to her scent.</a:t>
            </a:r>
            <a:endParaRPr sz="1800">
              <a:solidFill>
                <a:schemeClr val="dk1"/>
              </a:solidFill>
            </a:endParaRPr>
          </a:p>
          <a:p>
            <a:pPr indent="0" lvl="0" marL="0" rtl="0" algn="l">
              <a:spcBef>
                <a:spcPts val="1600"/>
              </a:spcBef>
              <a:spcAft>
                <a:spcPts val="0"/>
              </a:spcAft>
              <a:buNone/>
            </a:pPr>
            <a:r>
              <a:rPr lang="en" sz="1800">
                <a:solidFill>
                  <a:schemeClr val="dk1"/>
                </a:solidFill>
              </a:rPr>
              <a:t>Hundreds of bees may cluster around the queen cage when you remove it. </a:t>
            </a:r>
            <a:endParaRPr sz="1800">
              <a:solidFill>
                <a:schemeClr val="dk1"/>
              </a:solidFill>
            </a:endParaRPr>
          </a:p>
          <a:p>
            <a:pPr indent="0" lvl="0" marL="0" rtl="0" algn="l">
              <a:spcBef>
                <a:spcPts val="1600"/>
              </a:spcBef>
              <a:spcAft>
                <a:spcPts val="1600"/>
              </a:spcAft>
              <a:buNone/>
            </a:pPr>
            <a:r>
              <a:rPr lang="en" sz="1800">
                <a:solidFill>
                  <a:schemeClr val="dk1"/>
                </a:solidFill>
              </a:rPr>
              <a:t>Hanging the caged queen in the hive prevents them from absconding; they will not leave without the queen.</a:t>
            </a:r>
            <a:endParaRPr sz="1800"/>
          </a:p>
        </p:txBody>
      </p:sp>
      <p:pic>
        <p:nvPicPr>
          <p:cNvPr id="244" name="Google Shape;244;p40"/>
          <p:cNvPicPr preferRelativeResize="0"/>
          <p:nvPr/>
        </p:nvPicPr>
        <p:blipFill rotWithShape="1">
          <a:blip r:embed="rId3">
            <a:alphaModFix/>
          </a:blip>
          <a:srcRect b="5186" l="0" r="8424" t="0"/>
          <a:stretch/>
        </p:blipFill>
        <p:spPr>
          <a:xfrm>
            <a:off x="3906325" y="560025"/>
            <a:ext cx="5237676" cy="4202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1"/>
          <p:cNvSpPr txBox="1"/>
          <p:nvPr>
            <p:ph type="title"/>
          </p:nvPr>
        </p:nvSpPr>
        <p:spPr>
          <a:xfrm>
            <a:off x="175825" y="130000"/>
            <a:ext cx="4424100" cy="464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Hanging the Queen Cage</a:t>
            </a:r>
            <a:endParaRPr b="1"/>
          </a:p>
        </p:txBody>
      </p:sp>
      <p:sp>
        <p:nvSpPr>
          <p:cNvPr id="250" name="Google Shape;250;p41"/>
          <p:cNvSpPr txBox="1"/>
          <p:nvPr>
            <p:ph idx="1" type="body"/>
          </p:nvPr>
        </p:nvSpPr>
        <p:spPr>
          <a:xfrm>
            <a:off x="175825" y="594400"/>
            <a:ext cx="5333700" cy="43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Hang the queen next to the hole in the inner cover so the bees cluster right under the feeder.</a:t>
            </a:r>
            <a:endParaRPr sz="1800">
              <a:solidFill>
                <a:schemeClr val="dk1"/>
              </a:solidFill>
            </a:endParaRPr>
          </a:p>
          <a:p>
            <a:pPr indent="0" lvl="0" marL="0" rtl="0" algn="l">
              <a:spcBef>
                <a:spcPts val="1600"/>
              </a:spcBef>
              <a:spcAft>
                <a:spcPts val="0"/>
              </a:spcAft>
              <a:buNone/>
            </a:pPr>
            <a:r>
              <a:rPr lang="en" sz="1800">
                <a:solidFill>
                  <a:schemeClr val="dk1"/>
                </a:solidFill>
              </a:rPr>
              <a:t>With drawn comb, squeeze two frames together until the cage embeds into both sides.</a:t>
            </a:r>
            <a:endParaRPr sz="1800">
              <a:solidFill>
                <a:schemeClr val="dk1"/>
              </a:solidFill>
            </a:endParaRPr>
          </a:p>
          <a:p>
            <a:pPr indent="0" lvl="0" marL="0" rtl="0" algn="l">
              <a:spcBef>
                <a:spcPts val="1600"/>
              </a:spcBef>
              <a:spcAft>
                <a:spcPts val="0"/>
              </a:spcAft>
              <a:buNone/>
            </a:pPr>
            <a:r>
              <a:rPr lang="en" sz="1800">
                <a:solidFill>
                  <a:schemeClr val="dk1"/>
                </a:solidFill>
              </a:rPr>
              <a:t>With undrawn frames, bend the top of the metal clip, and then hook it over a nail (or pencil, etc.).</a:t>
            </a:r>
            <a:endParaRPr sz="1800">
              <a:solidFill>
                <a:schemeClr val="dk1"/>
              </a:solidFill>
            </a:endParaRPr>
          </a:p>
          <a:p>
            <a:pPr indent="0" lvl="0" marL="0" rtl="0" algn="l">
              <a:spcBef>
                <a:spcPts val="1600"/>
              </a:spcBef>
              <a:spcAft>
                <a:spcPts val="0"/>
              </a:spcAft>
              <a:buClr>
                <a:schemeClr val="dk1"/>
              </a:buClr>
              <a:buSzPts val="1100"/>
              <a:buFont typeface="Arial"/>
              <a:buNone/>
            </a:pPr>
            <a:r>
              <a:rPr lang="en" sz="1800">
                <a:solidFill>
                  <a:schemeClr val="dk1"/>
                </a:solidFill>
              </a:rPr>
              <a:t>Make sure he hole is pointing up so a dead attendant bee cannot plug it.</a:t>
            </a:r>
            <a:endParaRPr sz="1800">
              <a:solidFill>
                <a:schemeClr val="dk1"/>
              </a:solidFill>
            </a:endParaRPr>
          </a:p>
          <a:p>
            <a:pPr indent="0" lvl="0" marL="0" rtl="0" algn="l">
              <a:spcBef>
                <a:spcPts val="1600"/>
              </a:spcBef>
              <a:spcAft>
                <a:spcPts val="0"/>
              </a:spcAft>
              <a:buNone/>
            </a:pPr>
            <a:r>
              <a:rPr lang="en" sz="1800">
                <a:solidFill>
                  <a:schemeClr val="dk1"/>
                </a:solidFill>
              </a:rPr>
              <a:t>In this picture, the frames were too far apart. Bees filled the gap with burr comb that will have to be cleaned out later.</a:t>
            </a:r>
            <a:endParaRPr sz="1800">
              <a:solidFill>
                <a:schemeClr val="dk1"/>
              </a:solidFill>
            </a:endParaRPr>
          </a:p>
          <a:p>
            <a:pPr indent="0" lvl="0" marL="0" rtl="0" algn="l">
              <a:spcBef>
                <a:spcPts val="1600"/>
              </a:spcBef>
              <a:spcAft>
                <a:spcPts val="1600"/>
              </a:spcAft>
              <a:buNone/>
            </a:pPr>
            <a:r>
              <a:t/>
            </a:r>
            <a:endParaRPr sz="1800"/>
          </a:p>
        </p:txBody>
      </p:sp>
      <p:pic>
        <p:nvPicPr>
          <p:cNvPr id="251" name="Google Shape;251;p41"/>
          <p:cNvPicPr preferRelativeResize="0"/>
          <p:nvPr/>
        </p:nvPicPr>
        <p:blipFill rotWithShape="1">
          <a:blip r:embed="rId3">
            <a:alphaModFix/>
          </a:blip>
          <a:srcRect b="0" l="5508" r="5365" t="0"/>
          <a:stretch/>
        </p:blipFill>
        <p:spPr>
          <a:xfrm>
            <a:off x="5558175" y="152300"/>
            <a:ext cx="3585825" cy="4838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29295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b="1" lang="en" sz="2400">
                <a:solidFill>
                  <a:srgbClr val="000000"/>
                </a:solidFill>
              </a:rPr>
              <a:t>New Beekeeper Calendar</a:t>
            </a:r>
            <a:endParaRPr b="1" sz="2400">
              <a:solidFill>
                <a:srgbClr val="000000"/>
              </a:solidFill>
            </a:endParaRPr>
          </a:p>
        </p:txBody>
      </p:sp>
      <p:sp>
        <p:nvSpPr>
          <p:cNvPr id="67" name="Google Shape;67;p15"/>
          <p:cNvSpPr txBox="1"/>
          <p:nvPr>
            <p:ph idx="1" type="body"/>
          </p:nvPr>
        </p:nvSpPr>
        <p:spPr>
          <a:xfrm>
            <a:off x="273675" y="1028925"/>
            <a:ext cx="86802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0000"/>
                </a:solidFill>
              </a:rPr>
              <a:t>January: Attend TFB Symposium, watch 10 Youtube videos</a:t>
            </a:r>
            <a:endParaRPr>
              <a:solidFill>
                <a:srgbClr val="000000"/>
              </a:solidFill>
            </a:endParaRPr>
          </a:p>
          <a:p>
            <a:pPr indent="0" lvl="0" marL="0" rtl="0" algn="l">
              <a:lnSpc>
                <a:spcPct val="100000"/>
              </a:lnSpc>
              <a:spcBef>
                <a:spcPts val="1600"/>
              </a:spcBef>
              <a:spcAft>
                <a:spcPts val="0"/>
              </a:spcAft>
              <a:buNone/>
            </a:pPr>
            <a:r>
              <a:rPr lang="en">
                <a:solidFill>
                  <a:srgbClr val="000000"/>
                </a:solidFill>
              </a:rPr>
              <a:t>February: Order Bees, take Beekeeping Class, watch 15 Youtube videos</a:t>
            </a:r>
            <a:endParaRPr>
              <a:solidFill>
                <a:srgbClr val="000000"/>
              </a:solidFill>
            </a:endParaRPr>
          </a:p>
          <a:p>
            <a:pPr indent="0" lvl="0" marL="0" rtl="0" algn="l">
              <a:lnSpc>
                <a:spcPct val="100000"/>
              </a:lnSpc>
              <a:spcBef>
                <a:spcPts val="1600"/>
              </a:spcBef>
              <a:spcAft>
                <a:spcPts val="0"/>
              </a:spcAft>
              <a:buNone/>
            </a:pPr>
            <a:r>
              <a:rPr lang="en">
                <a:solidFill>
                  <a:srgbClr val="000000"/>
                </a:solidFill>
              </a:rPr>
              <a:t>March: Purchase Hive, Accessories &amp; Protective Clothing, watch 20 Youtube videos</a:t>
            </a:r>
            <a:endParaRPr>
              <a:solidFill>
                <a:srgbClr val="000000"/>
              </a:solidFill>
            </a:endParaRPr>
          </a:p>
          <a:p>
            <a:pPr indent="0" lvl="0" marL="0" rtl="0" algn="l">
              <a:spcBef>
                <a:spcPts val="1600"/>
              </a:spcBef>
              <a:spcAft>
                <a:spcPts val="0"/>
              </a:spcAft>
              <a:buNone/>
            </a:pPr>
            <a:r>
              <a:rPr lang="en">
                <a:solidFill>
                  <a:srgbClr val="000000"/>
                </a:solidFill>
              </a:rPr>
              <a:t>April:  Bees Arrive!</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Day 1: Pick up and Install Package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Day 5: Release Queen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Day 12: First Hive Check</a:t>
            </a: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2"/>
          <p:cNvSpPr txBox="1"/>
          <p:nvPr>
            <p:ph type="title"/>
          </p:nvPr>
        </p:nvSpPr>
        <p:spPr>
          <a:xfrm>
            <a:off x="188725" y="79225"/>
            <a:ext cx="3294900" cy="52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Shake Out Your Bees</a:t>
            </a:r>
            <a:endParaRPr b="1"/>
          </a:p>
        </p:txBody>
      </p:sp>
      <p:sp>
        <p:nvSpPr>
          <p:cNvPr id="257" name="Google Shape;257;p42"/>
          <p:cNvSpPr txBox="1"/>
          <p:nvPr>
            <p:ph idx="1" type="body"/>
          </p:nvPr>
        </p:nvSpPr>
        <p:spPr>
          <a:xfrm>
            <a:off x="188725" y="679500"/>
            <a:ext cx="3384000" cy="44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There are many ways to get bees from the package your hive, but the safest way is to vigorously shake them directly in.</a:t>
            </a:r>
            <a:endParaRPr sz="1800">
              <a:solidFill>
                <a:schemeClr val="dk1"/>
              </a:solidFill>
            </a:endParaRPr>
          </a:p>
          <a:p>
            <a:pPr indent="0" lvl="0" marL="0" rtl="0" algn="l">
              <a:spcBef>
                <a:spcPts val="1600"/>
              </a:spcBef>
              <a:spcAft>
                <a:spcPts val="1600"/>
              </a:spcAft>
              <a:buNone/>
            </a:pPr>
            <a:r>
              <a:rPr lang="en" sz="1800">
                <a:solidFill>
                  <a:schemeClr val="dk1"/>
                </a:solidFill>
              </a:rPr>
              <a:t>Warning: The “No Shake” Youtube videos were recorded in far warmer temperatures than you are going to have. Get them in quickly so they can cluster around the queen and start heating the cluster.</a:t>
            </a:r>
            <a:endParaRPr sz="1800">
              <a:solidFill>
                <a:schemeClr val="dk1"/>
              </a:solidFill>
            </a:endParaRPr>
          </a:p>
        </p:txBody>
      </p:sp>
      <p:pic>
        <p:nvPicPr>
          <p:cNvPr id="258" name="Google Shape;258;p42"/>
          <p:cNvPicPr preferRelativeResize="0"/>
          <p:nvPr/>
        </p:nvPicPr>
        <p:blipFill rotWithShape="1">
          <a:blip r:embed="rId3">
            <a:alphaModFix/>
          </a:blip>
          <a:srcRect b="0" l="7680" r="0" t="0"/>
          <a:stretch/>
        </p:blipFill>
        <p:spPr>
          <a:xfrm>
            <a:off x="3711275" y="424225"/>
            <a:ext cx="5280323" cy="45218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3"/>
          <p:cNvSpPr txBox="1"/>
          <p:nvPr>
            <p:ph type="title"/>
          </p:nvPr>
        </p:nvSpPr>
        <p:spPr>
          <a:xfrm>
            <a:off x="245825" y="164875"/>
            <a:ext cx="3850200" cy="47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First Inspection</a:t>
            </a:r>
            <a:endParaRPr b="1"/>
          </a:p>
        </p:txBody>
      </p:sp>
      <p:sp>
        <p:nvSpPr>
          <p:cNvPr id="264" name="Google Shape;264;p43"/>
          <p:cNvSpPr txBox="1"/>
          <p:nvPr>
            <p:ph idx="1" type="body"/>
          </p:nvPr>
        </p:nvSpPr>
        <p:spPr>
          <a:xfrm>
            <a:off x="155100" y="568200"/>
            <a:ext cx="4806300" cy="43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One</a:t>
            </a:r>
            <a:r>
              <a:rPr lang="en" sz="1800">
                <a:solidFill>
                  <a:srgbClr val="000000"/>
                </a:solidFill>
              </a:rPr>
              <a:t> week after releasing your queen, you’ll need to check for eggs.</a:t>
            </a:r>
            <a:endParaRPr sz="1800">
              <a:solidFill>
                <a:srgbClr val="000000"/>
              </a:solidFill>
            </a:endParaRPr>
          </a:p>
          <a:p>
            <a:pPr indent="-304800" lvl="0" marL="457200" rtl="0" algn="l">
              <a:spcBef>
                <a:spcPts val="1600"/>
              </a:spcBef>
              <a:spcAft>
                <a:spcPts val="0"/>
              </a:spcAft>
              <a:buClr>
                <a:srgbClr val="000000"/>
              </a:buClr>
              <a:buSzPts val="1200"/>
              <a:buChar char="●"/>
            </a:pPr>
            <a:r>
              <a:rPr lang="en">
                <a:solidFill>
                  <a:srgbClr val="000000"/>
                </a:solidFill>
              </a:rPr>
              <a:t>Pull a frame from the middle of the cluster</a:t>
            </a:r>
            <a:endParaRPr>
              <a:solidFill>
                <a:srgbClr val="000000"/>
              </a:solidFill>
            </a:endParaRPr>
          </a:p>
          <a:p>
            <a:pPr indent="-304800" lvl="0" marL="457200" rtl="0" algn="l">
              <a:spcBef>
                <a:spcPts val="0"/>
              </a:spcBef>
              <a:spcAft>
                <a:spcPts val="0"/>
              </a:spcAft>
              <a:buClr>
                <a:srgbClr val="000000"/>
              </a:buClr>
              <a:buSzPts val="1200"/>
              <a:buChar char="●"/>
            </a:pPr>
            <a:r>
              <a:rPr lang="en">
                <a:solidFill>
                  <a:srgbClr val="000000"/>
                </a:solidFill>
              </a:rPr>
              <a:t>Gently blow on an area to clear the bees</a:t>
            </a:r>
            <a:endParaRPr>
              <a:solidFill>
                <a:srgbClr val="000000"/>
              </a:solidFill>
            </a:endParaRPr>
          </a:p>
          <a:p>
            <a:pPr indent="-304800" lvl="0" marL="457200" rtl="0" algn="l">
              <a:spcBef>
                <a:spcPts val="0"/>
              </a:spcBef>
              <a:spcAft>
                <a:spcPts val="0"/>
              </a:spcAft>
              <a:buClr>
                <a:srgbClr val="000000"/>
              </a:buClr>
              <a:buSzPts val="1200"/>
              <a:buChar char="●"/>
            </a:pPr>
            <a:r>
              <a:rPr lang="en">
                <a:solidFill>
                  <a:srgbClr val="000000"/>
                </a:solidFill>
              </a:rPr>
              <a:t>Eggs look like tiny rice grains.</a:t>
            </a:r>
            <a:endParaRPr>
              <a:solidFill>
                <a:srgbClr val="000000"/>
              </a:solidFill>
            </a:endParaRPr>
          </a:p>
          <a:p>
            <a:pPr indent="0" lvl="0" marL="0" rtl="0" algn="l">
              <a:spcBef>
                <a:spcPts val="1600"/>
              </a:spcBef>
              <a:spcAft>
                <a:spcPts val="0"/>
              </a:spcAft>
              <a:buNone/>
            </a:pPr>
            <a:r>
              <a:rPr lang="en" sz="1800">
                <a:solidFill>
                  <a:srgbClr val="000000"/>
                </a:solidFill>
              </a:rPr>
              <a:t>When you find eggs or larvae, close up the hive and check again in 7-10 days.</a:t>
            </a:r>
            <a:endParaRPr sz="1800">
              <a:solidFill>
                <a:srgbClr val="000000"/>
              </a:solidFill>
            </a:endParaRPr>
          </a:p>
          <a:p>
            <a:pPr indent="0" lvl="0" marL="0" rtl="0" algn="l">
              <a:spcBef>
                <a:spcPts val="1600"/>
              </a:spcBef>
              <a:spcAft>
                <a:spcPts val="0"/>
              </a:spcAft>
              <a:buNone/>
            </a:pPr>
            <a:r>
              <a:rPr lang="en" sz="1800">
                <a:solidFill>
                  <a:srgbClr val="000000"/>
                </a:solidFill>
              </a:rPr>
              <a:t>Don’t prolong the inspection looking for the queen. It will be cool outside, and you don’t want to chill the brood.</a:t>
            </a:r>
            <a:endParaRPr sz="1800">
              <a:solidFill>
                <a:srgbClr val="000000"/>
              </a:solidFill>
            </a:endParaRPr>
          </a:p>
          <a:p>
            <a:pPr indent="0" lvl="0" marL="0" rtl="0" algn="l">
              <a:spcBef>
                <a:spcPts val="1600"/>
              </a:spcBef>
              <a:spcAft>
                <a:spcPts val="1600"/>
              </a:spcAft>
              <a:buNone/>
            </a:pPr>
            <a:r>
              <a:rPr lang="en" sz="1800">
                <a:solidFill>
                  <a:srgbClr val="000000"/>
                </a:solidFill>
              </a:rPr>
              <a:t>If you don’t find eggs or larvae, contact your supplier as soon as possible.</a:t>
            </a:r>
            <a:endParaRPr sz="1800"/>
          </a:p>
        </p:txBody>
      </p:sp>
      <p:pic>
        <p:nvPicPr>
          <p:cNvPr id="265" name="Google Shape;265;p43"/>
          <p:cNvPicPr preferRelativeResize="0"/>
          <p:nvPr/>
        </p:nvPicPr>
        <p:blipFill rotWithShape="1">
          <a:blip r:embed="rId3">
            <a:alphaModFix/>
          </a:blip>
          <a:srcRect b="0" l="0" r="0" t="22221"/>
          <a:stretch/>
        </p:blipFill>
        <p:spPr>
          <a:xfrm>
            <a:off x="5006925" y="547000"/>
            <a:ext cx="4107677" cy="42597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4"/>
          <p:cNvSpPr txBox="1"/>
          <p:nvPr>
            <p:ph type="title"/>
          </p:nvPr>
        </p:nvSpPr>
        <p:spPr>
          <a:xfrm>
            <a:off x="311700" y="351850"/>
            <a:ext cx="3494400" cy="54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 Newly Drawn Comb</a:t>
            </a:r>
            <a:endParaRPr b="1"/>
          </a:p>
        </p:txBody>
      </p:sp>
      <p:sp>
        <p:nvSpPr>
          <p:cNvPr id="271" name="Google Shape;271;p44"/>
          <p:cNvSpPr txBox="1"/>
          <p:nvPr>
            <p:ph idx="1" type="body"/>
          </p:nvPr>
        </p:nvSpPr>
        <p:spPr>
          <a:xfrm>
            <a:off x="450350" y="1178800"/>
            <a:ext cx="3732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solidFill>
                  <a:srgbClr val="000000"/>
                </a:solidFill>
              </a:rPr>
              <a:t>T</a:t>
            </a:r>
            <a:r>
              <a:rPr lang="en" sz="1800">
                <a:solidFill>
                  <a:srgbClr val="000000"/>
                </a:solidFill>
              </a:rPr>
              <a:t>he queen has already laid eggs in this comb, even though it’s barely drawn out.</a:t>
            </a:r>
            <a:r>
              <a:rPr lang="en" sz="1800"/>
              <a:t> </a:t>
            </a:r>
            <a:endParaRPr sz="1800"/>
          </a:p>
        </p:txBody>
      </p:sp>
      <p:pic>
        <p:nvPicPr>
          <p:cNvPr id="272" name="Google Shape;272;p44"/>
          <p:cNvPicPr preferRelativeResize="0"/>
          <p:nvPr/>
        </p:nvPicPr>
        <p:blipFill rotWithShape="1">
          <a:blip r:embed="rId3">
            <a:alphaModFix/>
          </a:blip>
          <a:srcRect b="24150" l="0" r="0" t="0"/>
          <a:stretch/>
        </p:blipFill>
        <p:spPr>
          <a:xfrm>
            <a:off x="4610225" y="654824"/>
            <a:ext cx="4112897" cy="4159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311700" y="180550"/>
            <a:ext cx="5154900" cy="51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Worker, Drone, or Queen?</a:t>
            </a:r>
            <a:endParaRPr b="1"/>
          </a:p>
        </p:txBody>
      </p:sp>
      <p:pic>
        <p:nvPicPr>
          <p:cNvPr id="278" name="Google Shape;278;p45"/>
          <p:cNvPicPr preferRelativeResize="0"/>
          <p:nvPr/>
        </p:nvPicPr>
        <p:blipFill>
          <a:blip r:embed="rId3">
            <a:alphaModFix/>
          </a:blip>
          <a:stretch>
            <a:fillRect/>
          </a:stretch>
        </p:blipFill>
        <p:spPr>
          <a:xfrm>
            <a:off x="1091650" y="714025"/>
            <a:ext cx="6535898" cy="440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6"/>
          <p:cNvSpPr txBox="1"/>
          <p:nvPr>
            <p:ph type="title"/>
          </p:nvPr>
        </p:nvSpPr>
        <p:spPr>
          <a:xfrm>
            <a:off x="294125" y="123450"/>
            <a:ext cx="5194200" cy="54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Worker, Drone, or Queen?</a:t>
            </a:r>
            <a:endParaRPr b="1"/>
          </a:p>
        </p:txBody>
      </p:sp>
      <p:pic>
        <p:nvPicPr>
          <p:cNvPr id="284" name="Google Shape;284;p46"/>
          <p:cNvPicPr preferRelativeResize="0"/>
          <p:nvPr/>
        </p:nvPicPr>
        <p:blipFill>
          <a:blip r:embed="rId3">
            <a:alphaModFix/>
          </a:blip>
          <a:stretch>
            <a:fillRect/>
          </a:stretch>
        </p:blipFill>
        <p:spPr>
          <a:xfrm>
            <a:off x="1370099" y="702724"/>
            <a:ext cx="6613226" cy="4412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7"/>
          <p:cNvSpPr txBox="1"/>
          <p:nvPr>
            <p:ph type="title"/>
          </p:nvPr>
        </p:nvSpPr>
        <p:spPr>
          <a:xfrm>
            <a:off x="302925" y="101775"/>
            <a:ext cx="5365500" cy="51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Worker, Queen, or Drone?</a:t>
            </a:r>
            <a:endParaRPr/>
          </a:p>
        </p:txBody>
      </p:sp>
      <p:pic>
        <p:nvPicPr>
          <p:cNvPr id="290" name="Google Shape;290;p47"/>
          <p:cNvPicPr preferRelativeResize="0"/>
          <p:nvPr/>
        </p:nvPicPr>
        <p:blipFill>
          <a:blip r:embed="rId3">
            <a:alphaModFix/>
          </a:blip>
          <a:stretch>
            <a:fillRect/>
          </a:stretch>
        </p:blipFill>
        <p:spPr>
          <a:xfrm>
            <a:off x="1506350" y="657300"/>
            <a:ext cx="5719503" cy="445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250900" y="83625"/>
            <a:ext cx="5608800" cy="50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Two Hives are Better Than One!</a:t>
            </a:r>
            <a:r>
              <a:rPr lang="en"/>
              <a:t> </a:t>
            </a:r>
            <a:endParaRPr/>
          </a:p>
        </p:txBody>
      </p:sp>
      <p:sp>
        <p:nvSpPr>
          <p:cNvPr id="73" name="Google Shape;73;p16"/>
          <p:cNvSpPr txBox="1"/>
          <p:nvPr>
            <p:ph idx="1" type="body"/>
          </p:nvPr>
        </p:nvSpPr>
        <p:spPr>
          <a:xfrm>
            <a:off x="169850" y="513525"/>
            <a:ext cx="3897000" cy="444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Best start: two 4lb packages </a:t>
            </a:r>
            <a:endParaRPr sz="1800">
              <a:solidFill>
                <a:schemeClr val="dk1"/>
              </a:solidFill>
            </a:endParaRPr>
          </a:p>
          <a:p>
            <a:pPr indent="0" lvl="0" marL="0" rtl="0" algn="l">
              <a:spcBef>
                <a:spcPts val="1600"/>
              </a:spcBef>
              <a:spcAft>
                <a:spcPts val="0"/>
              </a:spcAft>
              <a:buNone/>
            </a:pPr>
            <a:r>
              <a:rPr lang="en" sz="1800">
                <a:solidFill>
                  <a:schemeClr val="dk1"/>
                </a:solidFill>
              </a:rPr>
              <a:t>Advantages of two hives: </a:t>
            </a:r>
            <a:endParaRPr sz="1800">
              <a:solidFill>
                <a:schemeClr val="dk1"/>
              </a:solidFill>
            </a:endParaRPr>
          </a:p>
          <a:p>
            <a:pPr indent="-342900" lvl="0" marL="457200" rtl="0" algn="l">
              <a:spcBef>
                <a:spcPts val="1600"/>
              </a:spcBef>
              <a:spcAft>
                <a:spcPts val="0"/>
              </a:spcAft>
              <a:buClr>
                <a:schemeClr val="dk1"/>
              </a:buClr>
              <a:buSzPts val="1800"/>
              <a:buChar char="●"/>
            </a:pPr>
            <a:r>
              <a:rPr lang="en" sz="1800">
                <a:solidFill>
                  <a:schemeClr val="dk1"/>
                </a:solidFill>
              </a:rPr>
              <a:t>The ability to share frames, resources, and combine (if needed) makes you more self sufficient.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Comparing the progress of different hives speeds up your learning process.</a:t>
            </a:r>
            <a:endParaRPr sz="1800">
              <a:solidFill>
                <a:schemeClr val="dk1"/>
              </a:solidFill>
            </a:endParaRPr>
          </a:p>
          <a:p>
            <a:pPr indent="0" lvl="0" marL="0" rtl="0" algn="l">
              <a:spcBef>
                <a:spcPts val="1600"/>
              </a:spcBef>
              <a:spcAft>
                <a:spcPts val="1600"/>
              </a:spcAft>
              <a:buNone/>
            </a:pPr>
            <a:r>
              <a:rPr lang="en" sz="1800">
                <a:solidFill>
                  <a:schemeClr val="dk1"/>
                </a:solidFill>
              </a:rPr>
              <a:t>If you can only have one hive, try to locate it near other hives you can compare too.</a:t>
            </a:r>
            <a:endParaRPr sz="1800">
              <a:solidFill>
                <a:schemeClr val="dk1"/>
              </a:solidFill>
            </a:endParaRPr>
          </a:p>
        </p:txBody>
      </p:sp>
      <p:pic>
        <p:nvPicPr>
          <p:cNvPr id="74" name="Google Shape;74;p16"/>
          <p:cNvPicPr preferRelativeResize="0"/>
          <p:nvPr/>
        </p:nvPicPr>
        <p:blipFill rotWithShape="1">
          <a:blip r:embed="rId3">
            <a:alphaModFix/>
          </a:blip>
          <a:srcRect b="0" l="1175" r="11089" t="0"/>
          <a:stretch/>
        </p:blipFill>
        <p:spPr>
          <a:xfrm>
            <a:off x="4125950" y="667975"/>
            <a:ext cx="5018050" cy="4289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ph type="ctrTitle"/>
          </p:nvPr>
        </p:nvSpPr>
        <p:spPr>
          <a:xfrm>
            <a:off x="364500" y="135350"/>
            <a:ext cx="8520600" cy="85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400"/>
              <a:t>Be Aware of Local Regulations</a:t>
            </a:r>
            <a:endParaRPr b="1" sz="2400"/>
          </a:p>
          <a:p>
            <a:pPr indent="0" lvl="0" marL="0" rtl="0" algn="ctr">
              <a:spcBef>
                <a:spcPts val="0"/>
              </a:spcBef>
              <a:spcAft>
                <a:spcPts val="0"/>
              </a:spcAft>
              <a:buNone/>
            </a:pPr>
            <a:r>
              <a:rPr b="1" lang="en" sz="2400"/>
              <a:t>(Including HOA)</a:t>
            </a:r>
            <a:endParaRPr b="1" sz="2400"/>
          </a:p>
        </p:txBody>
      </p:sp>
      <p:sp>
        <p:nvSpPr>
          <p:cNvPr id="80" name="Google Shape;80;p17"/>
          <p:cNvSpPr txBox="1"/>
          <p:nvPr>
            <p:ph idx="1" type="subTitle"/>
          </p:nvPr>
        </p:nvSpPr>
        <p:spPr>
          <a:xfrm>
            <a:off x="364500" y="912975"/>
            <a:ext cx="8520600" cy="3864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00000"/>
                </a:solidFill>
              </a:rPr>
              <a:t>Anchorage Regs:</a:t>
            </a:r>
            <a:endParaRPr b="1" sz="1800">
              <a:solidFill>
                <a:srgbClr val="000000"/>
              </a:solidFill>
            </a:endParaRPr>
          </a:p>
          <a:p>
            <a:pPr indent="0" lvl="0" marL="457200" rtl="0" algn="l">
              <a:lnSpc>
                <a:spcPct val="115000"/>
              </a:lnSpc>
              <a:spcBef>
                <a:spcPts val="0"/>
              </a:spcBef>
              <a:spcAft>
                <a:spcPts val="0"/>
              </a:spcAft>
              <a:buClr>
                <a:schemeClr val="dk1"/>
              </a:buClr>
              <a:buSzPts val="1100"/>
              <a:buFont typeface="Arial"/>
              <a:buNone/>
            </a:pPr>
            <a:r>
              <a:rPr b="1" lang="en" sz="1800">
                <a:solidFill>
                  <a:schemeClr val="dk1"/>
                </a:solidFill>
              </a:rPr>
              <a:t>i. </a:t>
            </a:r>
            <a:r>
              <a:rPr lang="en" sz="1800">
                <a:solidFill>
                  <a:schemeClr val="dk1"/>
                </a:solidFill>
              </a:rPr>
              <a:t>Colonies of Apis mellifera shall be managed in such a manner that their flight path to and from the hive will not bring them into contact with people on adjacent property. To accomplish this, colonies shall be:  </a:t>
            </a:r>
            <a:endParaRPr sz="18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914400" rtl="0" algn="l">
              <a:lnSpc>
                <a:spcPct val="115000"/>
              </a:lnSpc>
              <a:spcBef>
                <a:spcPts val="0"/>
              </a:spcBef>
              <a:spcAft>
                <a:spcPts val="0"/>
              </a:spcAft>
              <a:buClr>
                <a:schemeClr val="dk1"/>
              </a:buClr>
              <a:buSzPts val="1100"/>
              <a:buFont typeface="Arial"/>
              <a:buNone/>
            </a:pPr>
            <a:r>
              <a:rPr b="1" lang="en" sz="1800">
                <a:solidFill>
                  <a:schemeClr val="dk1"/>
                </a:solidFill>
              </a:rPr>
              <a:t>(A)</a:t>
            </a:r>
            <a:r>
              <a:rPr lang="en" sz="1800">
                <a:solidFill>
                  <a:schemeClr val="dk1"/>
                </a:solidFill>
              </a:rPr>
              <a:t> At least 25 feet from any lot line not in common ownership; or</a:t>
            </a:r>
            <a:endParaRPr sz="1800">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914400" rtl="0" algn="l">
              <a:lnSpc>
                <a:spcPct val="115000"/>
              </a:lnSpc>
              <a:spcBef>
                <a:spcPts val="0"/>
              </a:spcBef>
              <a:spcAft>
                <a:spcPts val="0"/>
              </a:spcAft>
              <a:buClr>
                <a:schemeClr val="dk1"/>
              </a:buClr>
              <a:buSzPts val="1100"/>
              <a:buFont typeface="Arial"/>
              <a:buNone/>
            </a:pPr>
            <a:r>
              <a:rPr b="1" lang="en" sz="1800">
                <a:solidFill>
                  <a:schemeClr val="dk1"/>
                </a:solidFill>
              </a:rPr>
              <a:t>(B) </a:t>
            </a:r>
            <a:r>
              <a:rPr lang="en" sz="1800">
                <a:solidFill>
                  <a:schemeClr val="dk1"/>
                </a:solidFill>
              </a:rPr>
              <a:t>Oriented with entrances facing away from adjacent property; or</a:t>
            </a:r>
            <a:endParaRPr sz="1800">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914400" rtl="0" algn="l">
              <a:lnSpc>
                <a:spcPct val="115000"/>
              </a:lnSpc>
              <a:spcBef>
                <a:spcPts val="0"/>
              </a:spcBef>
              <a:spcAft>
                <a:spcPts val="0"/>
              </a:spcAft>
              <a:buClr>
                <a:schemeClr val="dk1"/>
              </a:buClr>
              <a:buSzPts val="1100"/>
              <a:buFont typeface="Arial"/>
              <a:buNone/>
            </a:pPr>
            <a:r>
              <a:rPr b="1" lang="en" sz="1800">
                <a:solidFill>
                  <a:schemeClr val="dk1"/>
                </a:solidFill>
              </a:rPr>
              <a:t>(C) </a:t>
            </a:r>
            <a:r>
              <a:rPr lang="en" sz="1800">
                <a:solidFill>
                  <a:schemeClr val="dk1"/>
                </a:solidFill>
              </a:rPr>
              <a:t>Placed behind a fence at least six feet in height and extending at least ten feet beyond the hive in all directions.</a:t>
            </a:r>
            <a:endParaRPr sz="18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sz="1800">
                <a:solidFill>
                  <a:schemeClr val="dk1"/>
                </a:solidFill>
              </a:rPr>
              <a:t>ii. </a:t>
            </a:r>
            <a:r>
              <a:rPr lang="en" sz="1800">
                <a:solidFill>
                  <a:schemeClr val="dk1"/>
                </a:solidFill>
              </a:rPr>
              <a:t>No more than four hives shall be placed on lots smaller than 10,000 square feet.</a:t>
            </a:r>
            <a:endParaRPr sz="18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ctr">
              <a:spcBef>
                <a:spcPts val="0"/>
              </a:spcBef>
              <a:spcAft>
                <a:spcPts val="0"/>
              </a:spcAft>
              <a:buNone/>
            </a:pPr>
            <a:r>
              <a:t/>
            </a:r>
            <a:endParaRPr sz="1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8"/>
          <p:cNvSpPr txBox="1"/>
          <p:nvPr>
            <p:ph type="ctrTitle"/>
          </p:nvPr>
        </p:nvSpPr>
        <p:spPr>
          <a:xfrm>
            <a:off x="311700" y="109275"/>
            <a:ext cx="8018400" cy="52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400"/>
              <a:t>Don’t Share Your Bees with Bears</a:t>
            </a:r>
            <a:r>
              <a:rPr b="1" lang="en" sz="2400"/>
              <a:t> </a:t>
            </a:r>
            <a:endParaRPr b="1" sz="2400"/>
          </a:p>
        </p:txBody>
      </p:sp>
      <p:sp>
        <p:nvSpPr>
          <p:cNvPr id="86" name="Google Shape;86;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7" name="Google Shape;87;p18"/>
          <p:cNvPicPr preferRelativeResize="0"/>
          <p:nvPr/>
        </p:nvPicPr>
        <p:blipFill rotWithShape="1">
          <a:blip r:embed="rId3">
            <a:alphaModFix/>
          </a:blip>
          <a:srcRect b="6182" l="1012" r="11727" t="0"/>
          <a:stretch/>
        </p:blipFill>
        <p:spPr>
          <a:xfrm>
            <a:off x="1664375" y="582275"/>
            <a:ext cx="5511522" cy="44441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9"/>
          <p:cNvSpPr txBox="1"/>
          <p:nvPr>
            <p:ph type="ctrTitle"/>
          </p:nvPr>
        </p:nvSpPr>
        <p:spPr>
          <a:xfrm>
            <a:off x="311700" y="82025"/>
            <a:ext cx="8520600" cy="258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Best Bees for Alaska</a:t>
            </a:r>
            <a:endParaRPr/>
          </a:p>
        </p:txBody>
      </p:sp>
      <p:sp>
        <p:nvSpPr>
          <p:cNvPr id="93" name="Google Shape;93;p1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Russians * Carniolans * Italians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20"/>
          <p:cNvSpPr txBox="1"/>
          <p:nvPr>
            <p:ph idx="1" type="body"/>
          </p:nvPr>
        </p:nvSpPr>
        <p:spPr>
          <a:xfrm>
            <a:off x="335625" y="167275"/>
            <a:ext cx="4045800" cy="40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00"/>
                </a:solidFill>
              </a:rPr>
              <a:t>Warre</a:t>
            </a:r>
            <a:r>
              <a:rPr b="1" lang="en" sz="2400">
                <a:solidFill>
                  <a:srgbClr val="000000"/>
                </a:solidFill>
              </a:rPr>
              <a:t> Hive</a:t>
            </a:r>
            <a:endParaRPr b="1" sz="2400">
              <a:solidFill>
                <a:srgbClr val="000000"/>
              </a:solidFill>
            </a:endParaRPr>
          </a:p>
        </p:txBody>
      </p:sp>
      <p:pic>
        <p:nvPicPr>
          <p:cNvPr id="99" name="Google Shape;99;p20"/>
          <p:cNvPicPr preferRelativeResize="0"/>
          <p:nvPr/>
        </p:nvPicPr>
        <p:blipFill>
          <a:blip r:embed="rId3">
            <a:alphaModFix/>
          </a:blip>
          <a:stretch>
            <a:fillRect/>
          </a:stretch>
        </p:blipFill>
        <p:spPr>
          <a:xfrm>
            <a:off x="4572000" y="1671775"/>
            <a:ext cx="4494026" cy="2984049"/>
          </a:xfrm>
          <a:prstGeom prst="rect">
            <a:avLst/>
          </a:prstGeom>
          <a:noFill/>
          <a:ln>
            <a:noFill/>
          </a:ln>
        </p:spPr>
      </p:pic>
      <p:sp>
        <p:nvSpPr>
          <p:cNvPr id="100" name="Google Shape;100;p20"/>
          <p:cNvSpPr txBox="1"/>
          <p:nvPr/>
        </p:nvSpPr>
        <p:spPr>
          <a:xfrm>
            <a:off x="618975" y="574975"/>
            <a:ext cx="34791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t>External View</a:t>
            </a:r>
            <a:endParaRPr b="1" sz="1800"/>
          </a:p>
        </p:txBody>
      </p:sp>
      <p:pic>
        <p:nvPicPr>
          <p:cNvPr id="101" name="Google Shape;101;p20"/>
          <p:cNvPicPr preferRelativeResize="0"/>
          <p:nvPr/>
        </p:nvPicPr>
        <p:blipFill>
          <a:blip r:embed="rId4">
            <a:alphaModFix/>
          </a:blip>
          <a:stretch>
            <a:fillRect/>
          </a:stretch>
        </p:blipFill>
        <p:spPr>
          <a:xfrm>
            <a:off x="573224" y="1067350"/>
            <a:ext cx="3633649" cy="3917676"/>
          </a:xfrm>
          <a:prstGeom prst="rect">
            <a:avLst/>
          </a:prstGeom>
          <a:noFill/>
          <a:ln>
            <a:noFill/>
          </a:ln>
        </p:spPr>
      </p:pic>
      <p:sp>
        <p:nvSpPr>
          <p:cNvPr id="102" name="Google Shape;102;p20"/>
          <p:cNvSpPr txBox="1"/>
          <p:nvPr/>
        </p:nvSpPr>
        <p:spPr>
          <a:xfrm>
            <a:off x="4572000" y="912175"/>
            <a:ext cx="4340700" cy="5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Internal View</a:t>
            </a:r>
            <a:endParaRPr b="1"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1"/>
          <p:cNvSpPr txBox="1"/>
          <p:nvPr>
            <p:ph idx="1" type="body"/>
          </p:nvPr>
        </p:nvSpPr>
        <p:spPr>
          <a:xfrm>
            <a:off x="137125" y="700425"/>
            <a:ext cx="4431300" cy="44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Pros: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 lifting boxes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Removable combs (usually . .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Easy to build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Less disturbance to the colony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Bees prefer to move vertically in winter (can only move horizontally)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Lots of cross comb building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Less common, frame and box size is not standardized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 supports on sides or bottom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Comb must be destroyed to harvest honey        </a:t>
            </a:r>
            <a:endParaRPr>
              <a:solidFill>
                <a:schemeClr val="dk1"/>
              </a:solidFill>
            </a:endParaRPr>
          </a:p>
          <a:p>
            <a:pPr indent="0" lvl="0" marL="0" rtl="0" algn="l">
              <a:spcBef>
                <a:spcPts val="0"/>
              </a:spcBef>
              <a:spcAft>
                <a:spcPts val="0"/>
              </a:spcAft>
              <a:buNone/>
            </a:pPr>
            <a:r>
              <a:t/>
            </a:r>
            <a:endParaRPr/>
          </a:p>
        </p:txBody>
      </p:sp>
      <p:pic>
        <p:nvPicPr>
          <p:cNvPr id="108" name="Google Shape;108;p21"/>
          <p:cNvPicPr preferRelativeResize="0"/>
          <p:nvPr/>
        </p:nvPicPr>
        <p:blipFill>
          <a:blip r:embed="rId3">
            <a:alphaModFix/>
          </a:blip>
          <a:stretch>
            <a:fillRect/>
          </a:stretch>
        </p:blipFill>
        <p:spPr>
          <a:xfrm>
            <a:off x="4645325" y="936475"/>
            <a:ext cx="4498676" cy="3925776"/>
          </a:xfrm>
          <a:prstGeom prst="rect">
            <a:avLst/>
          </a:prstGeom>
          <a:noFill/>
          <a:ln>
            <a:noFill/>
          </a:ln>
        </p:spPr>
      </p:pic>
      <p:sp>
        <p:nvSpPr>
          <p:cNvPr id="109" name="Google Shape;109;p21"/>
          <p:cNvSpPr txBox="1"/>
          <p:nvPr/>
        </p:nvSpPr>
        <p:spPr>
          <a:xfrm>
            <a:off x="198650" y="125600"/>
            <a:ext cx="6251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rPr>
              <a:t>Top Bar Hive</a:t>
            </a:r>
            <a:endParaRPr b="1" sz="24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